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achaiz\Resultats%20et%20Calculs\MTE\Analyse%20Bump%20long%2016\bump_Qx6-26.da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achaiz\Resultats%20et%20Calculs\MTE\Analyse%20Bump%20long%2016\bump_Qx6-26.da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8249398512685956E-2"/>
          <c:y val="6.33425196850394E-2"/>
          <c:w val="0.87087970253718361"/>
          <c:h val="0.89719889180519141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'bump_Qx6-26'!$R$30:$R$46</c:f>
              <c:numCache>
                <c:formatCode>General</c:formatCode>
                <c:ptCount val="17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</c:numCache>
            </c:numRef>
          </c:xVal>
          <c:yVal>
            <c:numRef>
              <c:f>'bump_Qx6-26'!$S$30:$S$46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5</c:v>
                </c:pt>
                <c:pt idx="12">
                  <c:v>10</c:v>
                </c:pt>
                <c:pt idx="13">
                  <c:v>6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'bump_Qx6-26'!$R$30:$R$46</c:f>
              <c:numCache>
                <c:formatCode>General</c:formatCode>
                <c:ptCount val="17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</c:numCache>
            </c:numRef>
          </c:xVal>
          <c:yVal>
            <c:numRef>
              <c:f>'bump_Qx6-26'!$T$30:$T$46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1"/>
        </c:ser>
        <c:axId val="75688960"/>
        <c:axId val="75821824"/>
      </c:scatterChart>
      <c:valAx>
        <c:axId val="75688960"/>
        <c:scaling>
          <c:orientation val="minMax"/>
          <c:min val="15"/>
        </c:scaling>
        <c:axPos val="b"/>
        <c:numFmt formatCode="General" sourceLinked="1"/>
        <c:tickLblPos val="nextTo"/>
        <c:crossAx val="75821824"/>
        <c:crosses val="autoZero"/>
        <c:crossBetween val="midCat"/>
        <c:majorUnit val="2"/>
      </c:valAx>
      <c:valAx>
        <c:axId val="75821824"/>
        <c:scaling>
          <c:orientation val="minMax"/>
        </c:scaling>
        <c:axPos val="l"/>
        <c:majorGridlines/>
        <c:numFmt formatCode="General" sourceLinked="1"/>
        <c:tickLblPos val="nextTo"/>
        <c:crossAx val="7568896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13787030697249802"/>
                  <c:y val="-2.8347331583552061E-2"/>
                </c:manualLayout>
              </c:layout>
              <c:numFmt formatCode="General" sourceLinked="0"/>
            </c:trendlineLbl>
          </c:trendline>
          <c:xVal>
            <c:numRef>
              <c:f>'bump_Qx6-26'!$I$4:$I$8</c:f>
              <c:numCache>
                <c:formatCode>General</c:formatCode>
                <c:ptCount val="5"/>
                <c:pt idx="0">
                  <c:v>6.26</c:v>
                </c:pt>
                <c:pt idx="1">
                  <c:v>6.2510000000000003</c:v>
                </c:pt>
                <c:pt idx="2">
                  <c:v>6.2539999999999996</c:v>
                </c:pt>
                <c:pt idx="3">
                  <c:v>6.2569999999999997</c:v>
                </c:pt>
                <c:pt idx="4">
                  <c:v>6.2619999999999996</c:v>
                </c:pt>
              </c:numCache>
            </c:numRef>
          </c:xVal>
          <c:yVal>
            <c:numRef>
              <c:f>'bump_Qx6-26'!$J$4:$J$8</c:f>
              <c:numCache>
                <c:formatCode>General</c:formatCode>
                <c:ptCount val="5"/>
                <c:pt idx="0">
                  <c:v>6.06</c:v>
                </c:pt>
                <c:pt idx="1">
                  <c:v>6.03</c:v>
                </c:pt>
                <c:pt idx="2">
                  <c:v>6.04</c:v>
                </c:pt>
                <c:pt idx="3">
                  <c:v>6.05</c:v>
                </c:pt>
                <c:pt idx="4">
                  <c:v>6.07</c:v>
                </c:pt>
              </c:numCache>
            </c:numRef>
          </c:yVal>
        </c:ser>
        <c:axId val="76187520"/>
        <c:axId val="76193792"/>
      </c:scatterChart>
      <c:valAx>
        <c:axId val="76187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Horizontal tune</a:t>
                </a:r>
              </a:p>
            </c:rich>
          </c:tx>
          <c:layout/>
        </c:title>
        <c:numFmt formatCode="General" sourceLinked="1"/>
        <c:tickLblPos val="nextTo"/>
        <c:crossAx val="76193792"/>
        <c:crosses val="autoZero"/>
        <c:crossBetween val="midCat"/>
      </c:valAx>
      <c:valAx>
        <c:axId val="76193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Spread (nn)</a:t>
                </a:r>
              </a:p>
            </c:rich>
          </c:tx>
          <c:layout/>
        </c:title>
        <c:numFmt formatCode="General" sourceLinked="1"/>
        <c:tickLblPos val="nextTo"/>
        <c:crossAx val="76187520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A2B0-6AD6-4934-A8FF-8F58AE2353EE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2939-EC61-4F58-ADE5-28CD31A54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47800" y="1752600"/>
            <a:ext cx="351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MTE latest measurements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967545" y="6324600"/>
            <a:ext cx="21002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A.Lachaize</a:t>
            </a:r>
            <a:r>
              <a:rPr lang="en-US" sz="1000" dirty="0" smtClean="0"/>
              <a:t>      MTE meeting 07-07-11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0" y="1600200"/>
            <a:ext cx="83578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Orbit measurements  : 	The problem of orbit fluctuations is now solved, due to a better gate definition for the pickups.</a:t>
            </a:r>
          </a:p>
          <a:p>
            <a:r>
              <a:rPr lang="en-US" sz="1200" dirty="0" smtClean="0"/>
              <a:t>		Good stability of the kicker</a:t>
            </a:r>
          </a:p>
          <a:p>
            <a:endParaRPr lang="en-US" sz="1200" dirty="0" smtClean="0"/>
          </a:p>
          <a:p>
            <a:r>
              <a:rPr lang="en-US" sz="1200" dirty="0" smtClean="0"/>
              <a:t>We now want to measure the orbit with different settings than nominal one (resonance crossing from the opposite side, at 2GeV… 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Back to the slow bump closure study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0" y="5486400"/>
          <a:ext cx="3810000" cy="105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85"/>
                <a:gridCol w="638223"/>
                <a:gridCol w="638224"/>
                <a:gridCol w="715584"/>
                <a:gridCol w="715584"/>
              </a:tblGrid>
              <a:tr h="23688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4</a:t>
                      </a:r>
                      <a:endParaRPr lang="en-US" sz="1000" dirty="0"/>
                    </a:p>
                  </a:txBody>
                  <a:tcPr/>
                </a:tc>
              </a:tr>
              <a:tr h="20727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Pickup 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Spread</a:t>
                      </a:r>
                      <a:endParaRPr lang="en-US" sz="10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may data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1.587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0.648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0.536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1.211</a:t>
                      </a:r>
                      <a:endParaRPr lang="en-US" sz="1000" dirty="0"/>
                    </a:p>
                  </a:txBody>
                  <a:tcPr/>
                </a:tc>
              </a:tr>
              <a:tr h="2961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</a:t>
                      </a:r>
                      <a:r>
                        <a:rPr lang="en-US" sz="1000" baseline="30000" dirty="0" smtClean="0"/>
                        <a:t>rd</a:t>
                      </a:r>
                      <a:r>
                        <a:rPr lang="en-US" sz="1000" dirty="0" smtClean="0"/>
                        <a:t> June 843ms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1.685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0.933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0.272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1.470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0" y="5105400"/>
            <a:ext cx="2488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Spread of the average position for each slice</a:t>
            </a:r>
            <a:endParaRPr lang="en-US" sz="1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47739" y="2971800"/>
          <a:ext cx="4320061" cy="117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023"/>
                <a:gridCol w="766120"/>
                <a:gridCol w="766120"/>
                <a:gridCol w="787399"/>
                <a:gridCol w="787399"/>
              </a:tblGrid>
              <a:tr h="2286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SLICE 4</a:t>
                      </a:r>
                      <a:endParaRPr lang="en-US" sz="1000" dirty="0"/>
                    </a:p>
                  </a:txBody>
                  <a:tcPr/>
                </a:tc>
              </a:tr>
              <a:tr h="33722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Pickup 80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S.deviation</a:t>
                      </a:r>
                      <a:endParaRPr lang="en-US" sz="1000" dirty="0"/>
                    </a:p>
                  </a:txBody>
                  <a:tcPr/>
                </a:tc>
              </a:tr>
              <a:tr h="2571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25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may data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0.403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0.368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0.604</a:t>
                      </a:r>
                      <a:endParaRPr lang="en-US" sz="1000" dirty="0"/>
                    </a:p>
                  </a:txBody>
                  <a:tcPr/>
                </a:tc>
              </a:tr>
              <a:tr h="3372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23</a:t>
                      </a:r>
                      <a:r>
                        <a:rPr lang="en-US" sz="1000" baseline="30000" dirty="0" smtClean="0"/>
                        <a:t>rd</a:t>
                      </a:r>
                      <a:r>
                        <a:rPr lang="en-US" sz="1000" dirty="0" smtClean="0"/>
                        <a:t> June 843ms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0.576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0.489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0.623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5486400"/>
            <a:ext cx="35044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Evolution of the average position for each slice, cycle after cycle</a:t>
            </a:r>
            <a:endParaRPr lang="en-US" sz="1000" dirty="0"/>
          </a:p>
        </p:txBody>
      </p:sp>
      <p:pic>
        <p:nvPicPr>
          <p:cNvPr id="12" name="Picture 11" descr="Orbit_23rdJune_843ms_histos_corri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8739" y="609600"/>
            <a:ext cx="3429000" cy="2228850"/>
          </a:xfrm>
          <a:prstGeom prst="rect">
            <a:avLst/>
          </a:prstGeom>
        </p:spPr>
      </p:pic>
      <p:pic>
        <p:nvPicPr>
          <p:cNvPr id="13" name="Picture 12" descr="Orbit_23rdJune_843ms_moyennes_corrige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810000"/>
            <a:ext cx="2438400" cy="1537547"/>
          </a:xfrm>
          <a:prstGeom prst="rect">
            <a:avLst/>
          </a:prstGeom>
        </p:spPr>
      </p:pic>
      <p:pic>
        <p:nvPicPr>
          <p:cNvPr id="14" name="Picture 13" descr="Orbit_23rdJune_843ms_orbites_corrig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533400"/>
            <a:ext cx="3429000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196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 bump closure</a:t>
            </a:r>
            <a:endParaRPr lang="en-US" dirty="0"/>
          </a:p>
        </p:txBody>
      </p:sp>
      <p:pic>
        <p:nvPicPr>
          <p:cNvPr id="5" name="Picture 4" descr="Orbit_24thJune_bump_pkup1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143000"/>
            <a:ext cx="3623095" cy="2133600"/>
          </a:xfrm>
          <a:prstGeom prst="rect">
            <a:avLst/>
          </a:prstGeom>
        </p:spPr>
      </p:pic>
      <p:pic>
        <p:nvPicPr>
          <p:cNvPr id="6" name="Picture 5" descr="Orbit_24thJune_bump_pkup4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799" y="1143000"/>
            <a:ext cx="3980597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3429000"/>
            <a:ext cx="1430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Slow bump at pickup 15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581400"/>
            <a:ext cx="1430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Slow bump at pickup 40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267200"/>
            <a:ext cx="2868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Clear non-closure during bump ramp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24thJune_bump_pkup4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533400"/>
            <a:ext cx="2895600" cy="1773762"/>
          </a:xfrm>
          <a:prstGeom prst="rect">
            <a:avLst/>
          </a:prstGeom>
        </p:spPr>
      </p:pic>
      <p:pic>
        <p:nvPicPr>
          <p:cNvPr id="5" name="Picture 4" descr="Orbit_24thJune_evolution_position_moyenne_avantbump_slice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362200"/>
            <a:ext cx="2286000" cy="1524000"/>
          </a:xfrm>
          <a:prstGeom prst="rect">
            <a:avLst/>
          </a:prstGeom>
        </p:spPr>
      </p:pic>
      <p:pic>
        <p:nvPicPr>
          <p:cNvPr id="6" name="Picture 5" descr="Orbit_24thJune_evolution_position_moyenne_extraction_slic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2286000"/>
            <a:ext cx="2514600" cy="16764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1409700" y="1104900"/>
            <a:ext cx="1676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5486400" y="1066800"/>
            <a:ext cx="1524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/>
        </p:nvGraphicFramePr>
        <p:xfrm>
          <a:off x="2514600" y="42672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9658" y="3886200"/>
            <a:ext cx="2467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each cycle before bump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4020979"/>
            <a:ext cx="25426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each cycle on the flat-top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mp_input_acquisition_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3534229" cy="2595063"/>
          </a:xfrm>
          <a:prstGeom prst="rect">
            <a:avLst/>
          </a:prstGeom>
        </p:spPr>
      </p:pic>
      <p:graphicFrame>
        <p:nvGraphicFramePr>
          <p:cNvPr id="5" name="Chart 4"/>
          <p:cNvGraphicFramePr/>
          <p:nvPr/>
        </p:nvGraphicFramePr>
        <p:xfrm>
          <a:off x="4953000" y="2209800"/>
          <a:ext cx="3657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181600"/>
            <a:ext cx="3798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Tune range from 6.25 to 6.26 induces a spread of 0.04mm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09600"/>
            <a:ext cx="3715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Detuning influence on the slow bump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127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steps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0333" y="1712893"/>
            <a:ext cx="71206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(re-) Calculation of 5-current matrix at 14GeV and 2GeV</a:t>
            </a:r>
          </a:p>
          <a:p>
            <a:endParaRPr lang="en-US" sz="1400" dirty="0" smtClean="0"/>
          </a:p>
          <a:p>
            <a:r>
              <a:rPr lang="en-US" sz="1400" dirty="0" smtClean="0"/>
              <a:t>New measurements for slow bump closure for core and islands by kicking the beam at different</a:t>
            </a:r>
          </a:p>
          <a:p>
            <a:r>
              <a:rPr lang="en-US" sz="1400" dirty="0" smtClean="0"/>
              <a:t>Time. 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174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alachaiz</dc:creator>
  <cp:lastModifiedBy>alachaiz</cp:lastModifiedBy>
  <cp:revision>16</cp:revision>
  <dcterms:created xsi:type="dcterms:W3CDTF">2011-06-24T09:48:48Z</dcterms:created>
  <dcterms:modified xsi:type="dcterms:W3CDTF">2011-07-07T10:57:15Z</dcterms:modified>
</cp:coreProperties>
</file>