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Default Extension="tiff" ContentType="image/tiff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5" r:id="rId10"/>
    <p:sldId id="264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D88D7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3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0758"/>
            <a:ext cx="8229600" cy="498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47ED-4661-A748-A6B4-1D81F68CD4A4}" type="datetimeFigureOut">
              <a:rPr lang="en-US" smtClean="0"/>
              <a:pPr/>
              <a:t>7/26/11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00CB8-9BBB-4D4A-A9EE-228EF11921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368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D88D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6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4" Type="http://schemas.openxmlformats.org/officeDocument/2006/relationships/image" Target="../media/image1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png"/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3.png"/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Displacement of</a:t>
            </a:r>
            <a:r>
              <a:rPr lang="en-US" dirty="0" smtClean="0"/>
              <a:t> </a:t>
            </a:r>
            <a:r>
              <a:rPr lang="en-US" dirty="0" err="1" smtClean="0"/>
              <a:t>γ</a:t>
            </a:r>
            <a:r>
              <a:rPr lang="en-US" dirty="0" smtClean="0"/>
              <a:t>-</a:t>
            </a:r>
            <a:r>
              <a:rPr lang="en-US" dirty="0" smtClean="0"/>
              <a:t>jump </a:t>
            </a:r>
            <a:r>
              <a:rPr lang="en-US" dirty="0" err="1" smtClean="0"/>
              <a:t>quadrupole</a:t>
            </a:r>
            <a:r>
              <a:rPr lang="en-US" dirty="0" smtClean="0"/>
              <a:t> in SS15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Bartosik</a:t>
            </a:r>
          </a:p>
          <a:p>
            <a:r>
              <a:rPr lang="en-US" dirty="0" smtClean="0"/>
              <a:t>28.07.2011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SS99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8" cy="3388449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2" cy="3388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74" y="957806"/>
            <a:ext cx="3188726" cy="239154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57806"/>
            <a:ext cx="5040874" cy="239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equipment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γ-quadrupole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same triplet family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Enough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 for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γ-quadrupole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behavior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4D88D7"/>
                </a:solidFill>
              </a:rPr>
              <a:t>Converting the triplet into a doublet …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Δγ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=1.58, ΔQ~0.025, </a:t>
            </a:r>
            <a:r>
              <a:rPr lang="en-US" sz="2800" dirty="0" smtClean="0">
                <a:solidFill>
                  <a:srgbClr val="FF0000"/>
                </a:solidFill>
              </a:rPr>
              <a:t>aperture </a:t>
            </a:r>
            <a:r>
              <a:rPr lang="en-US" sz="2800" dirty="0" smtClean="0">
                <a:solidFill>
                  <a:srgbClr val="FF0000"/>
                </a:solidFill>
              </a:rPr>
              <a:t>a bit </a:t>
            </a:r>
            <a:r>
              <a:rPr lang="en-US" sz="2800" dirty="0" smtClean="0">
                <a:solidFill>
                  <a:srgbClr val="FF0000"/>
                </a:solidFill>
              </a:rPr>
              <a:t>tighter, especially in region of jump </a:t>
            </a:r>
            <a:r>
              <a:rPr lang="en-US" sz="2800" dirty="0" err="1" smtClean="0">
                <a:solidFill>
                  <a:srgbClr val="FF0000"/>
                </a:solidFill>
              </a:rPr>
              <a:t>quadrupoles</a:t>
            </a:r>
            <a:r>
              <a:rPr lang="en-US" sz="2800" dirty="0" smtClean="0">
                <a:solidFill>
                  <a:srgbClr val="FF0000"/>
                </a:solidFill>
              </a:rPr>
              <a:t> (99-7, as expected)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sz="2800" dirty="0" smtClean="0">
                <a:solidFill>
                  <a:srgbClr val="4D88D7"/>
                </a:solidFill>
              </a:rPr>
              <a:t>Aperture or tune excursion may be optimized by individual power supplies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Relocation of </a:t>
            </a:r>
            <a:r>
              <a:rPr lang="en-US" dirty="0" err="1" smtClean="0"/>
              <a:t>γ-quadrupole</a:t>
            </a:r>
            <a:r>
              <a:rPr lang="en-US" dirty="0" smtClean="0"/>
              <a:t> from SS15 </a:t>
            </a:r>
            <a:r>
              <a:rPr lang="en-US" dirty="0" smtClean="0"/>
              <a:t>to another SS seems possible</a:t>
            </a:r>
          </a:p>
          <a:p>
            <a:r>
              <a:rPr lang="en-US" dirty="0" smtClean="0"/>
              <a:t>Locations can be found, where similar optical behavior is expected</a:t>
            </a:r>
          </a:p>
          <a:p>
            <a:pPr lvl="1"/>
            <a:r>
              <a:rPr lang="en-US" dirty="0" smtClean="0"/>
              <a:t>Further studies should include orbit distortion (realistic simulation however may be difficult to achieve …)</a:t>
            </a:r>
          </a:p>
          <a:p>
            <a:pPr lvl="1"/>
            <a:r>
              <a:rPr lang="en-US" dirty="0" smtClean="0"/>
              <a:t>Inverted polarity has not been tried yet</a:t>
            </a:r>
          </a:p>
          <a:p>
            <a:pPr lvl="1"/>
            <a:r>
              <a:rPr lang="en-US" dirty="0" smtClean="0"/>
              <a:t>Possibility of individually powering the 4 families not used up to now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aperture or tune excursion may be optimized</a:t>
            </a:r>
            <a:endParaRPr lang="en-US" dirty="0" smtClean="0"/>
          </a:p>
          <a:p>
            <a:r>
              <a:rPr lang="en-US" dirty="0" smtClean="0"/>
              <a:t>On the expense of aperture and larger tune variation, the </a:t>
            </a:r>
            <a:r>
              <a:rPr lang="en-US" dirty="0" err="1" smtClean="0"/>
              <a:t>γ</a:t>
            </a:r>
            <a:r>
              <a:rPr lang="en-US" dirty="0" smtClean="0"/>
              <a:t>-jump reach can be even increased …</a:t>
            </a:r>
          </a:p>
          <a:p>
            <a:r>
              <a:rPr lang="en-US" dirty="0" smtClean="0"/>
              <a:t>Depending on preference, locations can be found with larger available aperture but smaller </a:t>
            </a:r>
            <a:r>
              <a:rPr lang="en-US" dirty="0" err="1" smtClean="0"/>
              <a:t>Δγ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and/or larger tune excursion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γ</a:t>
            </a:r>
            <a:r>
              <a:rPr lang="en-US" dirty="0" smtClean="0"/>
              <a:t>-jump in the PS is needed to </a:t>
            </a:r>
            <a:r>
              <a:rPr lang="en-US" dirty="0" smtClean="0"/>
              <a:t>avoid (</a:t>
            </a:r>
            <a:r>
              <a:rPr lang="en-US" dirty="0" smtClean="0"/>
              <a:t>microwave and TMCI) </a:t>
            </a:r>
            <a:r>
              <a:rPr lang="en-US" dirty="0" smtClean="0"/>
              <a:t>instability at </a:t>
            </a:r>
            <a:r>
              <a:rPr lang="en-US" dirty="0" smtClean="0"/>
              <a:t>transition crossing</a:t>
            </a:r>
          </a:p>
          <a:p>
            <a:r>
              <a:rPr lang="en-US" dirty="0" smtClean="0"/>
              <a:t>Present layout </a:t>
            </a:r>
          </a:p>
          <a:p>
            <a:pPr lvl="1"/>
            <a:r>
              <a:rPr lang="en-US" dirty="0" smtClean="0"/>
              <a:t>4 </a:t>
            </a:r>
            <a:r>
              <a:rPr lang="en-US" dirty="0" smtClean="0"/>
              <a:t>doublets (change polarity for the jump) and 2 triplets</a:t>
            </a:r>
          </a:p>
          <a:p>
            <a:pPr lvl="1"/>
            <a:r>
              <a:rPr lang="en-US" dirty="0" smtClean="0"/>
              <a:t>Phase advance of </a:t>
            </a:r>
            <a:r>
              <a:rPr lang="en-US" dirty="0" err="1" smtClean="0"/>
              <a:t>π</a:t>
            </a:r>
            <a:r>
              <a:rPr lang="en-US" dirty="0" smtClean="0"/>
              <a:t> between </a:t>
            </a:r>
            <a:r>
              <a:rPr lang="en-US" dirty="0" err="1" smtClean="0"/>
              <a:t>γ</a:t>
            </a:r>
            <a:r>
              <a:rPr lang="en-US" dirty="0" smtClean="0"/>
              <a:t>-jump </a:t>
            </a:r>
            <a:r>
              <a:rPr lang="en-US" dirty="0" err="1" smtClean="0"/>
              <a:t>quadrupoles</a:t>
            </a:r>
            <a:r>
              <a:rPr lang="en-US" dirty="0" smtClean="0"/>
              <a:t> of same family</a:t>
            </a:r>
            <a:endParaRPr lang="en-US" dirty="0" smtClean="0"/>
          </a:p>
          <a:p>
            <a:pPr lvl="1"/>
            <a:r>
              <a:rPr lang="en-US" dirty="0" smtClean="0"/>
              <a:t>Symmetry already distorted in present layout (see later)</a:t>
            </a:r>
            <a:endParaRPr lang="en-US" dirty="0" smtClean="0"/>
          </a:p>
          <a:p>
            <a:r>
              <a:rPr lang="en-US" dirty="0" smtClean="0"/>
              <a:t>Try to find possible new location of the </a:t>
            </a:r>
            <a:r>
              <a:rPr lang="en-US" dirty="0" err="1" smtClean="0"/>
              <a:t>γ</a:t>
            </a:r>
            <a:r>
              <a:rPr lang="en-US" dirty="0" smtClean="0"/>
              <a:t>-jump </a:t>
            </a:r>
            <a:r>
              <a:rPr lang="en-US" dirty="0" err="1" smtClean="0"/>
              <a:t>quadrupole</a:t>
            </a:r>
            <a:r>
              <a:rPr lang="en-US" dirty="0" smtClean="0"/>
              <a:t> QNT15</a:t>
            </a:r>
          </a:p>
          <a:p>
            <a:pPr lvl="1"/>
            <a:r>
              <a:rPr lang="en-US" dirty="0" smtClean="0"/>
              <a:t>Use SS15 for installation of </a:t>
            </a:r>
            <a:r>
              <a:rPr lang="en-US" dirty="0" smtClean="0"/>
              <a:t>collimator in order to reduce losse</a:t>
            </a:r>
            <a:r>
              <a:rPr lang="en-US" dirty="0" smtClean="0"/>
              <a:t>s on septum 16 for MTE beam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866"/>
            <a:ext cx="8229600" cy="260643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MADX simulation (without orbit errors for </a:t>
            </a:r>
            <a:r>
              <a:rPr lang="en-US" dirty="0" smtClean="0"/>
              <a:t>now)</a:t>
            </a:r>
          </a:p>
          <a:p>
            <a:r>
              <a:rPr lang="en-US" dirty="0" smtClean="0"/>
              <a:t>Currents of </a:t>
            </a:r>
            <a:r>
              <a:rPr lang="en-US" dirty="0" err="1" smtClean="0"/>
              <a:t>γ</a:t>
            </a:r>
            <a:r>
              <a:rPr lang="en-US" dirty="0" smtClean="0"/>
              <a:t>-jump </a:t>
            </a:r>
            <a:r>
              <a:rPr lang="en-US" dirty="0" err="1" smtClean="0"/>
              <a:t>quadrupoles</a:t>
            </a:r>
            <a:r>
              <a:rPr lang="en-US" dirty="0" smtClean="0"/>
              <a:t> are sampled at key points of jump scheme</a:t>
            </a:r>
          </a:p>
          <a:p>
            <a:r>
              <a:rPr lang="en-US" dirty="0" smtClean="0"/>
              <a:t>Optics and beam size around the ring are computed </a:t>
            </a:r>
            <a:r>
              <a:rPr lang="en-US" dirty="0" smtClean="0"/>
              <a:t>for each sample</a:t>
            </a:r>
          </a:p>
          <a:p>
            <a:r>
              <a:rPr lang="en-US" dirty="0" smtClean="0"/>
              <a:t>Largest </a:t>
            </a:r>
            <a:r>
              <a:rPr lang="en-US" dirty="0" smtClean="0"/>
              <a:t>beam envelope throughout </a:t>
            </a:r>
            <a:r>
              <a:rPr lang="en-US" dirty="0" smtClean="0"/>
              <a:t>the </a:t>
            </a:r>
            <a:r>
              <a:rPr lang="en-US" dirty="0" smtClean="0"/>
              <a:t>jump at each location around the ring is stored</a:t>
            </a:r>
          </a:p>
          <a:p>
            <a:r>
              <a:rPr lang="en-US" dirty="0" smtClean="0"/>
              <a:t>For each possible new </a:t>
            </a:r>
            <a:r>
              <a:rPr lang="en-US" dirty="0" err="1" smtClean="0"/>
              <a:t>quadrupole</a:t>
            </a:r>
            <a:r>
              <a:rPr lang="en-US" dirty="0" smtClean="0"/>
              <a:t> location, a simulation is performed</a:t>
            </a:r>
          </a:p>
          <a:p>
            <a:pPr lvl="1"/>
            <a:endParaRPr lang="en-US" dirty="0"/>
          </a:p>
        </p:txBody>
      </p:sp>
      <p:pic>
        <p:nvPicPr>
          <p:cNvPr id="4" name="Picture 3" descr="QuadCurrent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1410" y="3688296"/>
            <a:ext cx="4057695" cy="3052329"/>
          </a:xfrm>
          <a:prstGeom prst="rect">
            <a:avLst/>
          </a:prstGeom>
        </p:spPr>
      </p:pic>
      <p:pic>
        <p:nvPicPr>
          <p:cNvPr id="5" name="Picture 4" descr="GammaJu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11097" y="3688296"/>
            <a:ext cx="4075703" cy="3065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81" y="274638"/>
            <a:ext cx="8524560" cy="683168"/>
          </a:xfrm>
        </p:spPr>
        <p:txBody>
          <a:bodyPr/>
          <a:lstStyle/>
          <a:p>
            <a:r>
              <a:rPr lang="en-US" dirty="0" smtClean="0"/>
              <a:t>Present</a:t>
            </a:r>
            <a:r>
              <a:rPr lang="en-US" dirty="0" smtClean="0"/>
              <a:t> layout – SS15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9" cy="3388450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3" cy="3388448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72226"/>
            <a:ext cx="8353641" cy="22771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Beam </a:t>
            </a:r>
            <a:r>
              <a:rPr lang="en-US" dirty="0" smtClean="0"/>
              <a:t>parameters used for the simulation</a:t>
            </a:r>
          </a:p>
          <a:p>
            <a:pPr lvl="1"/>
            <a:r>
              <a:rPr lang="en-US" dirty="0" smtClean="0"/>
              <a:t>Physical emittance at jump: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x</a:t>
            </a:r>
            <a:r>
              <a:rPr lang="en-US" dirty="0" smtClean="0"/>
              <a:t>=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y</a:t>
            </a:r>
            <a:r>
              <a:rPr lang="en-US" dirty="0" smtClean="0"/>
              <a:t>=4.03 </a:t>
            </a:r>
            <a:r>
              <a:rPr lang="en-US" dirty="0" err="1" smtClean="0"/>
              <a:t>μm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RMS momentum spread: </a:t>
            </a:r>
            <a:r>
              <a:rPr lang="en-US" dirty="0" err="1" smtClean="0"/>
              <a:t>δp</a:t>
            </a:r>
            <a:r>
              <a:rPr lang="en-US" dirty="0" smtClean="0"/>
              <a:t>=3.5e-3</a:t>
            </a:r>
            <a:endParaRPr lang="en-US" dirty="0" smtClean="0"/>
          </a:p>
          <a:p>
            <a:r>
              <a:rPr lang="en-US" dirty="0" smtClean="0"/>
              <a:t>Beam envelope is calculated as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σt</a:t>
            </a:r>
            <a:r>
              <a:rPr lang="en-US" dirty="0" smtClean="0"/>
              <a:t>=</a:t>
            </a:r>
            <a:r>
              <a:rPr lang="en-US" dirty="0" smtClean="0"/>
              <a:t>3,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σl</a:t>
            </a:r>
            <a:r>
              <a:rPr lang="en-US" dirty="0" smtClean="0"/>
              <a:t>=</a:t>
            </a:r>
            <a:r>
              <a:rPr lang="en-US" dirty="0" smtClean="0"/>
              <a:t>2*</a:t>
            </a:r>
          </a:p>
          <a:p>
            <a:pPr lvl="1"/>
            <a:r>
              <a:rPr lang="en-US" dirty="0" err="1" smtClean="0"/>
              <a:t>ε</a:t>
            </a:r>
            <a:r>
              <a:rPr lang="en-US" baseline="-25000" dirty="0" err="1" smtClean="0"/>
              <a:t>x</a:t>
            </a:r>
            <a:r>
              <a:rPr lang="en-US" dirty="0" smtClean="0"/>
              <a:t> changed </a:t>
            </a:r>
            <a:r>
              <a:rPr lang="en-US" dirty="0" smtClean="0"/>
              <a:t>during gamma jump </a:t>
            </a:r>
            <a:r>
              <a:rPr lang="en-US" dirty="0" smtClean="0"/>
              <a:t>simulation according to 1/βγ</a:t>
            </a:r>
          </a:p>
          <a:p>
            <a:r>
              <a:rPr lang="en-US" dirty="0" smtClean="0"/>
              <a:t>Present layout </a:t>
            </a:r>
            <a:r>
              <a:rPr lang="en-US" dirty="0" smtClean="0"/>
              <a:t>provides </a:t>
            </a:r>
            <a:r>
              <a:rPr lang="en-US" dirty="0" err="1" smtClean="0">
                <a:solidFill>
                  <a:srgbClr val="FF0000"/>
                </a:solidFill>
              </a:rPr>
              <a:t>Δγ</a:t>
            </a:r>
            <a:r>
              <a:rPr lang="en-US" dirty="0" smtClean="0">
                <a:solidFill>
                  <a:srgbClr val="FF0000"/>
                </a:solidFill>
              </a:rPr>
              <a:t>=1.54 with ΔQ&lt;0.02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233069" y="1975171"/>
            <a:ext cx="3567717" cy="457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2347" y="1072226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D88D7"/>
                </a:solidFill>
              </a:rPr>
              <a:t>* As in S. </a:t>
            </a:r>
            <a:r>
              <a:rPr lang="en-US" dirty="0" err="1" smtClean="0">
                <a:solidFill>
                  <a:srgbClr val="4D88D7"/>
                </a:solidFill>
              </a:rPr>
              <a:t>Aumon</a:t>
            </a:r>
            <a:r>
              <a:rPr lang="en-US" dirty="0" smtClean="0">
                <a:solidFill>
                  <a:srgbClr val="4D88D7"/>
                </a:solidFill>
              </a:rPr>
              <a:t>, EPAC08</a:t>
            </a:r>
            <a:endParaRPr lang="en-US" dirty="0">
              <a:solidFill>
                <a:srgbClr val="4D88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new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759"/>
            <a:ext cx="8229600" cy="225749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first iteration, consider only places where installation seems feasible without major modification of existing equipment</a:t>
            </a:r>
          </a:p>
          <a:p>
            <a:r>
              <a:rPr lang="en-US" dirty="0" smtClean="0"/>
              <a:t>For now, polarity and strength of moving </a:t>
            </a:r>
            <a:r>
              <a:rPr lang="en-US" dirty="0" err="1" smtClean="0"/>
              <a:t>quadrupole</a:t>
            </a:r>
            <a:r>
              <a:rPr lang="en-US" dirty="0" smtClean="0"/>
              <a:t> is kept at standard values</a:t>
            </a:r>
          </a:p>
          <a:p>
            <a:r>
              <a:rPr lang="en-US" dirty="0" err="1" smtClean="0"/>
              <a:t>Symmetic</a:t>
            </a:r>
            <a:r>
              <a:rPr lang="en-US" dirty="0" smtClean="0"/>
              <a:t> arrangement of jump </a:t>
            </a:r>
            <a:r>
              <a:rPr lang="en-US" dirty="0" err="1" smtClean="0"/>
              <a:t>quadrupoles</a:t>
            </a:r>
            <a:r>
              <a:rPr lang="en-US" dirty="0" smtClean="0"/>
              <a:t> was already modified in the past for placing equipment in certain locations in the PS</a:t>
            </a:r>
          </a:p>
          <a:p>
            <a:r>
              <a:rPr lang="en-US" dirty="0" smtClean="0"/>
              <a:t>For each location with possible space for </a:t>
            </a:r>
            <a:r>
              <a:rPr lang="en-US" dirty="0" err="1" smtClean="0"/>
              <a:t>quadrupole</a:t>
            </a:r>
            <a:r>
              <a:rPr lang="en-US" dirty="0" smtClean="0"/>
              <a:t>, a simulation is made </a:t>
            </a:r>
          </a:p>
          <a:p>
            <a:endParaRPr lang="en-US" dirty="0"/>
          </a:p>
        </p:txBody>
      </p:sp>
      <p:pic>
        <p:nvPicPr>
          <p:cNvPr id="4" name="Picture 3" descr="Solu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34928" y="3398250"/>
            <a:ext cx="4151871" cy="3123170"/>
          </a:xfrm>
          <a:prstGeom prst="rect">
            <a:avLst/>
          </a:prstGeom>
        </p:spPr>
      </p:pic>
      <p:pic>
        <p:nvPicPr>
          <p:cNvPr id="5" name="Picture 4" descr="JumpSchem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427" y="3533929"/>
            <a:ext cx="2905421" cy="2747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3981" y="3282236"/>
            <a:ext cx="4210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Locations which may have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SS54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9" cy="3388450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3" cy="3388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73" y="957806"/>
            <a:ext cx="3188727" cy="239154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57806"/>
            <a:ext cx="4779103" cy="239154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Existing equipment</a:t>
            </a:r>
          </a:p>
          <a:p>
            <a:pPr lvl="1"/>
            <a:r>
              <a:rPr lang="en-US" dirty="0" smtClean="0"/>
              <a:t>At the left, SEM grid</a:t>
            </a:r>
          </a:p>
          <a:p>
            <a:pPr lvl="1"/>
            <a:r>
              <a:rPr lang="en-US" dirty="0" smtClean="0"/>
              <a:t>On blue table, wire scanner</a:t>
            </a:r>
          </a:p>
          <a:p>
            <a:r>
              <a:rPr lang="en-US" dirty="0" smtClean="0"/>
              <a:t>Installation of </a:t>
            </a:r>
            <a:r>
              <a:rPr lang="en-US" dirty="0" err="1" smtClean="0"/>
              <a:t>γ-quadrupole</a:t>
            </a:r>
            <a:r>
              <a:rPr lang="en-US" dirty="0" smtClean="0"/>
              <a:t> may be tight</a:t>
            </a:r>
            <a:endParaRPr lang="en-US" dirty="0" smtClean="0"/>
          </a:p>
          <a:p>
            <a:r>
              <a:rPr lang="en-US" dirty="0" smtClean="0"/>
              <a:t>Optical behavior </a:t>
            </a:r>
          </a:p>
          <a:p>
            <a:pPr lvl="1"/>
            <a:r>
              <a:rPr lang="en-US" dirty="0" smtClean="0"/>
              <a:t>comparable to present layout </a:t>
            </a:r>
          </a:p>
          <a:p>
            <a:pPr lvl="1"/>
            <a:r>
              <a:rPr lang="en-US" dirty="0" err="1" smtClean="0"/>
              <a:t>Δγ</a:t>
            </a:r>
            <a:r>
              <a:rPr lang="en-US" baseline="-25000" dirty="0" err="1" smtClean="0"/>
              <a:t>t</a:t>
            </a:r>
            <a:r>
              <a:rPr lang="en-US" dirty="0" smtClean="0"/>
              <a:t>=1.51, ΔQ~0.02</a:t>
            </a:r>
          </a:p>
          <a:p>
            <a:pPr lvl="1">
              <a:buNone/>
            </a:pPr>
            <a:r>
              <a:rPr lang="en-US" dirty="0" smtClean="0"/>
              <a:t> 	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dirty="0" smtClean="0"/>
              <a:t>S59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9" cy="3388449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2" cy="338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74" y="957806"/>
            <a:ext cx="3188726" cy="239154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957806"/>
            <a:ext cx="4779103" cy="239154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Existing equipment</a:t>
            </a:r>
          </a:p>
          <a:p>
            <a:pPr lvl="1"/>
            <a:r>
              <a:rPr lang="en-US" dirty="0" smtClean="0"/>
              <a:t>Horizontal dipole magnet serving to produce orbit bump in SS57</a:t>
            </a:r>
            <a:endParaRPr lang="en-US" dirty="0" smtClean="0"/>
          </a:p>
          <a:p>
            <a:r>
              <a:rPr lang="en-US" dirty="0" smtClean="0"/>
              <a:t>Enough space for </a:t>
            </a:r>
            <a:r>
              <a:rPr lang="en-US" dirty="0" err="1" smtClean="0"/>
              <a:t>γ-quadrupole</a:t>
            </a:r>
            <a:endParaRPr lang="en-US" dirty="0" smtClean="0"/>
          </a:p>
          <a:p>
            <a:r>
              <a:rPr lang="en-US" dirty="0" smtClean="0"/>
              <a:t>Optical behavior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Δγ</a:t>
            </a:r>
            <a:r>
              <a:rPr lang="en-US" baseline="-25000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=1.59!, but ΔQ~0.035</a:t>
            </a:r>
          </a:p>
          <a:p>
            <a:pPr lvl="1"/>
            <a:r>
              <a:rPr lang="en-US" dirty="0" smtClean="0"/>
              <a:t>Aperture tighter …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SS70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9" cy="3388449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2" cy="338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73" y="957806"/>
            <a:ext cx="3188727" cy="239154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57806"/>
            <a:ext cx="4779103" cy="239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equipment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Octupole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Enough space for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γ-quadrupole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behavior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4D88D7"/>
                </a:solidFill>
              </a:rPr>
              <a:t>Similar to present </a:t>
            </a:r>
            <a:r>
              <a:rPr lang="en-US" sz="2800" dirty="0" smtClean="0">
                <a:solidFill>
                  <a:srgbClr val="4D88D7"/>
                </a:solidFill>
              </a:rPr>
              <a:t>layout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Δγ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=1.52, ΔQ~0.023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Aperture a bight more relaxed</a:t>
            </a:r>
          </a:p>
          <a:p>
            <a:pPr marL="285750" indent="-285750">
              <a:spcBef>
                <a:spcPct val="20000"/>
              </a:spcBef>
            </a:pPr>
            <a:r>
              <a:rPr lang="en-US" sz="2800" noProof="0" dirty="0" smtClean="0">
                <a:solidFill>
                  <a:srgbClr val="4D88D7"/>
                </a:solidFill>
              </a:rPr>
              <a:t> 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SS85</a:t>
            </a:r>
            <a:endParaRPr lang="en-US" dirty="0"/>
          </a:p>
        </p:txBody>
      </p:sp>
      <p:pic>
        <p:nvPicPr>
          <p:cNvPr id="6" name="Picture 5" descr="OpticsFunction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6721" y="3349351"/>
            <a:ext cx="4164118" cy="3388448"/>
          </a:xfrm>
          <a:prstGeom prst="rect">
            <a:avLst/>
          </a:prstGeom>
        </p:spPr>
      </p:pic>
      <p:pic>
        <p:nvPicPr>
          <p:cNvPr id="7" name="Picture 6" descr="BeamSiz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80" y="3349351"/>
            <a:ext cx="4106961" cy="3388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8073" y="957806"/>
            <a:ext cx="3188727" cy="239154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57806"/>
            <a:ext cx="4779103" cy="2391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equipment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blue table,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irescanner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Enough space for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γ-quadrupole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be tight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Optical behavior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4D88D7"/>
                </a:solidFill>
              </a:rPr>
              <a:t>4% smaller </a:t>
            </a:r>
            <a:r>
              <a:rPr lang="en-US" sz="2800" dirty="0" err="1" smtClean="0">
                <a:solidFill>
                  <a:srgbClr val="4D88D7"/>
                </a:solidFill>
              </a:rPr>
              <a:t>Δ</a:t>
            </a:r>
            <a:r>
              <a:rPr lang="en-US" sz="2800" dirty="0" err="1" smtClean="0">
                <a:solidFill>
                  <a:srgbClr val="4D88D7"/>
                </a:solidFill>
              </a:rPr>
              <a:t>γ</a:t>
            </a:r>
            <a:r>
              <a:rPr lang="en-US" sz="2800" baseline="-25000" dirty="0" err="1" smtClean="0">
                <a:solidFill>
                  <a:srgbClr val="4D88D7"/>
                </a:solidFill>
              </a:rPr>
              <a:t>t</a:t>
            </a:r>
            <a:r>
              <a:rPr lang="en-US" sz="2800" dirty="0" smtClean="0">
                <a:solidFill>
                  <a:srgbClr val="4D88D7"/>
                </a:solidFill>
              </a:rPr>
              <a:t> and smaller tune excursion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Δγ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=1.49, ΔQ~0.011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88D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Aperture a bit more relaxed? (e.g. SS63 …)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368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4D88D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629</Words>
  <Application>Microsoft Macintosh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Displacement of γ-jump quadrupole in SS15 </vt:lpstr>
      <vt:lpstr>Introduction</vt:lpstr>
      <vt:lpstr>Simulation method</vt:lpstr>
      <vt:lpstr>Present layout – SS15</vt:lpstr>
      <vt:lpstr>Possible new locations</vt:lpstr>
      <vt:lpstr>SS54</vt:lpstr>
      <vt:lpstr>SS59</vt:lpstr>
      <vt:lpstr>SS70</vt:lpstr>
      <vt:lpstr>SS85</vt:lpstr>
      <vt:lpstr>SS99</vt:lpstr>
      <vt:lpstr>Summary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Hannes Bartosik</dc:creator>
  <cp:keywords/>
  <dc:description/>
  <cp:lastModifiedBy>Hannes Bartosik</cp:lastModifiedBy>
  <cp:revision>49</cp:revision>
  <dcterms:created xsi:type="dcterms:W3CDTF">2011-07-26T09:42:38Z</dcterms:created>
  <dcterms:modified xsi:type="dcterms:W3CDTF">2011-07-28T12:00:02Z</dcterms:modified>
  <cp:category/>
</cp:coreProperties>
</file>