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E7BEBE-9057-4465-A014-B028BE26C1FC}" type="datetimeFigureOut">
              <a:rPr lang="en-US" smtClean="0"/>
              <a:pPr/>
              <a:t>5/6/2011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908FF9-80CC-44FE-905F-B8BB6CFA7B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67000" y="1828800"/>
            <a:ext cx="3569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Analysis of recent PS measurements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7923794" y="655320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MTE meeting 05/05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23794" y="6611779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MTE meeting 05/05</a:t>
            </a:r>
            <a:endParaRPr lang="en-US" sz="1000" dirty="0"/>
          </a:p>
        </p:txBody>
      </p:sp>
      <p:sp>
        <p:nvSpPr>
          <p:cNvPr id="6" name="Rectangle 5"/>
          <p:cNvSpPr/>
          <p:nvPr/>
        </p:nvSpPr>
        <p:spPr>
          <a:xfrm>
            <a:off x="1524000" y="3244334"/>
            <a:ext cx="31667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 </a:t>
            </a:r>
          </a:p>
        </p:txBody>
      </p:sp>
      <p:pic>
        <p:nvPicPr>
          <p:cNvPr id="7" name="Picture 6" descr="Orbit_1stApril_basic_pkup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3400" y="2286000"/>
            <a:ext cx="3429000" cy="200025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8600" y="533400"/>
            <a:ext cx="6637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Study of the fluctuation of the slices trajectory.</a:t>
            </a:r>
          </a:p>
          <a:p>
            <a:endParaRPr lang="en-US" sz="1200" dirty="0"/>
          </a:p>
          <a:p>
            <a:r>
              <a:rPr lang="en-US" sz="1200" dirty="0" smtClean="0"/>
              <a:t>In order to be able to measure each trajectory, islands are generated and the beam is kicked inside one. </a:t>
            </a:r>
            <a:endParaRPr lang="en-US" sz="1200" dirty="0"/>
          </a:p>
        </p:txBody>
      </p:sp>
      <p:pic>
        <p:nvPicPr>
          <p:cNvPr id="10" name="Picture 9" descr="Orbit_1stApril_Allshots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2286000"/>
            <a:ext cx="3429000" cy="200025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23794" y="655320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MTE meeting 05/05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381000"/>
            <a:ext cx="37453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First attempt of analysis by average position calculation : </a:t>
            </a:r>
            <a:endParaRPr lang="en-US" sz="1200" dirty="0"/>
          </a:p>
        </p:txBody>
      </p:sp>
      <p:pic>
        <p:nvPicPr>
          <p:cNvPr id="6" name="Picture 5" descr="resume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1600200"/>
            <a:ext cx="3429000" cy="2066925"/>
          </a:xfrm>
          <a:prstGeom prst="rect">
            <a:avLst/>
          </a:prstGeom>
        </p:spPr>
      </p:pic>
      <p:pic>
        <p:nvPicPr>
          <p:cNvPr id="7" name="Picture 6" descr="resume2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1676400"/>
            <a:ext cx="3429000" cy="20193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81000" y="3886200"/>
            <a:ext cx="4033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Evolution of the average position for the first slice during first </a:t>
            </a:r>
          </a:p>
          <a:p>
            <a:r>
              <a:rPr lang="en-US" sz="1200" dirty="0" smtClean="0"/>
              <a:t>2000 turns of each shot of the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April at pickup 25</a:t>
            </a:r>
            <a:endParaRPr lang="en-US" sz="1200" dirty="0"/>
          </a:p>
        </p:txBody>
      </p:sp>
      <p:sp>
        <p:nvSpPr>
          <p:cNvPr id="9" name="TextBox 8"/>
          <p:cNvSpPr txBox="1"/>
          <p:nvPr/>
        </p:nvSpPr>
        <p:spPr>
          <a:xfrm>
            <a:off x="4724400" y="3962400"/>
            <a:ext cx="40337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Evolution of the average position for the first slice during first </a:t>
            </a:r>
          </a:p>
          <a:p>
            <a:r>
              <a:rPr lang="en-US" sz="1200" dirty="0" smtClean="0"/>
              <a:t>2000 turns of each shot of the 1</a:t>
            </a:r>
            <a:r>
              <a:rPr lang="en-US" sz="1200" baseline="30000" dirty="0" smtClean="0"/>
              <a:t>st</a:t>
            </a:r>
            <a:r>
              <a:rPr lang="en-US" sz="1200" dirty="0" smtClean="0"/>
              <a:t> April at pickup 03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5410200"/>
            <a:ext cx="62584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Analysis by histogram plot with average position and standard deviation calculation</a:t>
            </a:r>
            <a:endParaRPr lang="en-US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1625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and </a:t>
            </a:r>
            <a:r>
              <a:rPr lang="en-US" dirty="0"/>
              <a:t>2</a:t>
            </a:r>
            <a:r>
              <a:rPr lang="en-US" baseline="30000" dirty="0" smtClean="0"/>
              <a:t>nd </a:t>
            </a:r>
            <a:r>
              <a:rPr lang="en-US" dirty="0" smtClean="0"/>
              <a:t>April</a:t>
            </a:r>
            <a:endParaRPr lang="en-US" dirty="0"/>
          </a:p>
        </p:txBody>
      </p:sp>
      <p:pic>
        <p:nvPicPr>
          <p:cNvPr id="6" name="Picture 5" descr="Orbit_2ndApril_basic_pkup8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343400" y="1143000"/>
            <a:ext cx="2350886" cy="149542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295400" y="2971800"/>
            <a:ext cx="114967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1</a:t>
            </a:r>
            <a:r>
              <a:rPr lang="en-US" sz="1000" baseline="30000" dirty="0" smtClean="0"/>
              <a:t>st</a:t>
            </a:r>
            <a:r>
              <a:rPr lang="en-US" sz="1000" dirty="0" smtClean="0"/>
              <a:t> April, pickup 83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5562600" y="2819400"/>
            <a:ext cx="117692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2</a:t>
            </a:r>
            <a:r>
              <a:rPr lang="en-US" sz="1000" baseline="30000" dirty="0" smtClean="0"/>
              <a:t>nd</a:t>
            </a:r>
            <a:r>
              <a:rPr lang="en-US" sz="1000" dirty="0" smtClean="0"/>
              <a:t> April, pickup 83</a:t>
            </a:r>
            <a:endParaRPr lang="en-US" sz="1000" dirty="0"/>
          </a:p>
        </p:txBody>
      </p:sp>
      <p:pic>
        <p:nvPicPr>
          <p:cNvPr id="9" name="Picture 8" descr="Orbit_1stApril_basic_pkup8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4800" y="685800"/>
            <a:ext cx="3429000" cy="2161515"/>
          </a:xfrm>
          <a:prstGeom prst="rect">
            <a:avLst/>
          </a:prstGeom>
        </p:spPr>
      </p:pic>
      <p:pic>
        <p:nvPicPr>
          <p:cNvPr id="10" name="Picture 9" descr="data_1_April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81400" y="3124200"/>
            <a:ext cx="4495800" cy="32168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23794" y="655320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MTE meeting 05/05</a:t>
            </a:r>
            <a:endParaRPr 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" y="152400"/>
            <a:ext cx="2952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April : Octupole variation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13127" y="4876800"/>
            <a:ext cx="697088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 </a:t>
            </a:r>
            <a:r>
              <a:rPr lang="en-US" sz="1200" dirty="0" smtClean="0"/>
              <a:t>=0.71    Q’’</a:t>
            </a:r>
            <a:r>
              <a:rPr lang="en-US" sz="1200" baseline="-25000" dirty="0" smtClean="0"/>
              <a:t>H </a:t>
            </a:r>
            <a:r>
              <a:rPr lang="en-US" sz="1200" dirty="0" smtClean="0"/>
              <a:t>= -527       Q’</a:t>
            </a:r>
            <a:r>
              <a:rPr lang="en-US" sz="1200" baseline="-25000" dirty="0" smtClean="0"/>
              <a:t>V </a:t>
            </a:r>
            <a:r>
              <a:rPr lang="en-US" sz="1200" dirty="0" smtClean="0"/>
              <a:t>=3.78    Q’’</a:t>
            </a:r>
            <a:r>
              <a:rPr lang="en-US" sz="1200" baseline="-25000" dirty="0" smtClean="0"/>
              <a:t>V </a:t>
            </a:r>
            <a:r>
              <a:rPr lang="en-US" sz="1200" dirty="0" smtClean="0"/>
              <a:t>= 560.77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=-19.8*10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  H</a:t>
            </a:r>
            <a:r>
              <a:rPr lang="en-US" sz="1200" baseline="-25000" dirty="0" smtClean="0"/>
              <a:t>020</a:t>
            </a:r>
            <a:r>
              <a:rPr lang="en-US" sz="1200" dirty="0" smtClean="0"/>
              <a:t>=35.5*10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=-30.7*10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</a:p>
          <a:p>
            <a:pPr marL="228600" indent="-228600">
              <a:buFontTx/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 </a:t>
            </a:r>
            <a:r>
              <a:rPr lang="en-US" sz="1200" dirty="0" smtClean="0"/>
              <a:t>= 0.71   Q’’</a:t>
            </a:r>
            <a:r>
              <a:rPr lang="en-US" sz="1200" baseline="-25000" dirty="0" smtClean="0"/>
              <a:t>H </a:t>
            </a:r>
            <a:r>
              <a:rPr lang="en-US" sz="1200" dirty="0" smtClean="0"/>
              <a:t>= -528.4    Q’</a:t>
            </a:r>
            <a:r>
              <a:rPr lang="en-US" sz="1200" baseline="-25000" dirty="0" smtClean="0"/>
              <a:t>V </a:t>
            </a:r>
            <a:r>
              <a:rPr lang="en-US" sz="1200" dirty="0" smtClean="0"/>
              <a:t>=3.78    Q’’</a:t>
            </a:r>
            <a:r>
              <a:rPr lang="en-US" sz="1200" baseline="-25000" dirty="0" smtClean="0"/>
              <a:t>V </a:t>
            </a:r>
            <a:r>
              <a:rPr lang="en-US" sz="1200" dirty="0" smtClean="0"/>
              <a:t>= 556.68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=-19.8*10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  H</a:t>
            </a:r>
            <a:r>
              <a:rPr lang="en-US" sz="1200" baseline="-25000" dirty="0" smtClean="0"/>
              <a:t>020</a:t>
            </a:r>
            <a:r>
              <a:rPr lang="en-US" sz="1200" dirty="0" smtClean="0"/>
              <a:t>=35*10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=-30.45*10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</a:p>
          <a:p>
            <a:pPr marL="228600" indent="-228600">
              <a:buFontTx/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 </a:t>
            </a:r>
            <a:r>
              <a:rPr lang="en-US" sz="1200" dirty="0" smtClean="0"/>
              <a:t>= 0.71   Q’’</a:t>
            </a:r>
            <a:r>
              <a:rPr lang="en-US" sz="1200" baseline="-25000" dirty="0" smtClean="0"/>
              <a:t>H </a:t>
            </a:r>
            <a:r>
              <a:rPr lang="en-US" sz="1200" dirty="0" smtClean="0"/>
              <a:t>= -528.62  Q’</a:t>
            </a:r>
            <a:r>
              <a:rPr lang="en-US" sz="1200" baseline="-25000" dirty="0" smtClean="0"/>
              <a:t>V </a:t>
            </a:r>
            <a:r>
              <a:rPr lang="en-US" sz="1200" dirty="0" smtClean="0"/>
              <a:t>= 3.78   Q’’</a:t>
            </a:r>
            <a:r>
              <a:rPr lang="en-US" sz="1200" baseline="-25000" dirty="0" smtClean="0"/>
              <a:t>V </a:t>
            </a:r>
            <a:r>
              <a:rPr lang="en-US" sz="1200" dirty="0" smtClean="0"/>
              <a:t>= 556.26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=-19.8*10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  H</a:t>
            </a:r>
            <a:r>
              <a:rPr lang="en-US" sz="1200" baseline="-25000" dirty="0" smtClean="0"/>
              <a:t>020</a:t>
            </a:r>
            <a:r>
              <a:rPr lang="en-US" sz="1200" dirty="0" smtClean="0"/>
              <a:t>=35*10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=-30.41*10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</a:p>
          <a:p>
            <a:pPr marL="228600" indent="-228600"/>
            <a:r>
              <a:rPr lang="en-US" sz="1200" dirty="0" smtClean="0"/>
              <a:t>4     Q’</a:t>
            </a:r>
            <a:r>
              <a:rPr lang="en-US" sz="1200" baseline="-25000" dirty="0" smtClean="0"/>
              <a:t>H </a:t>
            </a:r>
            <a:r>
              <a:rPr lang="en-US" sz="1200" dirty="0" smtClean="0"/>
              <a:t>= 0.71  Q’’</a:t>
            </a:r>
            <a:r>
              <a:rPr lang="en-US" sz="1200" baseline="-25000" dirty="0" smtClean="0"/>
              <a:t>H </a:t>
            </a:r>
            <a:r>
              <a:rPr lang="en-US" sz="1200" dirty="0" smtClean="0"/>
              <a:t>= -526.54   Q’</a:t>
            </a:r>
            <a:r>
              <a:rPr lang="en-US" sz="1200" baseline="-25000" dirty="0" smtClean="0"/>
              <a:t>V </a:t>
            </a:r>
            <a:r>
              <a:rPr lang="en-US" sz="1200" dirty="0" smtClean="0"/>
              <a:t>=3.78    Q’’</a:t>
            </a:r>
            <a:r>
              <a:rPr lang="en-US" sz="1200" baseline="-25000" dirty="0" smtClean="0"/>
              <a:t>V </a:t>
            </a:r>
            <a:r>
              <a:rPr lang="en-US" sz="1200" dirty="0" smtClean="0"/>
              <a:t>= 561.95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=-19.82*10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H</a:t>
            </a:r>
            <a:r>
              <a:rPr lang="en-US" sz="1200" baseline="-25000" dirty="0" smtClean="0"/>
              <a:t>020</a:t>
            </a:r>
            <a:r>
              <a:rPr lang="en-US" sz="1200" dirty="0" smtClean="0"/>
              <a:t>=35.5*10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=-30.8*10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</a:p>
        </p:txBody>
      </p:sp>
      <p:pic>
        <p:nvPicPr>
          <p:cNvPr id="10" name="Picture 9" descr="data_19_Apr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533400"/>
            <a:ext cx="5856158" cy="4169949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6629400" y="1524000"/>
          <a:ext cx="1981200" cy="149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29972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Oct55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Oct39</a:t>
                      </a:r>
                      <a:endParaRPr lang="en-US" sz="12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-39</a:t>
                      </a:r>
                      <a:endParaRPr lang="en-US" sz="12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-4A</a:t>
                      </a:r>
                      <a:endParaRPr lang="en-US" sz="12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-4</a:t>
                      </a:r>
                      <a:r>
                        <a:rPr lang="en-US" sz="1200" baseline="0" dirty="0" smtClean="0"/>
                        <a:t>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</a:tr>
              <a:tr h="29972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-49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29523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April : Octupole variation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66800" y="3048000"/>
            <a:ext cx="1694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Oct55 35A	Oct39 -39A</a:t>
            </a:r>
            <a:endParaRPr lang="en-US" sz="1000" dirty="0"/>
          </a:p>
        </p:txBody>
      </p:sp>
      <p:pic>
        <p:nvPicPr>
          <p:cNvPr id="9" name="Picture 8" descr="Orbit_18thApril_OMT394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91000" y="685800"/>
            <a:ext cx="3429000" cy="221932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5181600" y="6172200"/>
            <a:ext cx="16946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Oct55 45A	Oct39 -49A</a:t>
            </a:r>
            <a:endParaRPr lang="en-US" sz="1000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0" y="6248400"/>
            <a:ext cx="159050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Oct55 -4A	Oct39 0A</a:t>
            </a:r>
            <a:endParaRPr lang="en-US" sz="1000" dirty="0"/>
          </a:p>
        </p:txBody>
      </p:sp>
      <p:sp>
        <p:nvSpPr>
          <p:cNvPr id="12" name="TextBox 11"/>
          <p:cNvSpPr txBox="1"/>
          <p:nvPr/>
        </p:nvSpPr>
        <p:spPr>
          <a:xfrm>
            <a:off x="5029200" y="3048000"/>
            <a:ext cx="162897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Oct55 0A	Oct39 -4A</a:t>
            </a:r>
            <a:endParaRPr lang="en-US" sz="1000" dirty="0"/>
          </a:p>
        </p:txBody>
      </p:sp>
      <p:pic>
        <p:nvPicPr>
          <p:cNvPr id="13" name="Picture 12" descr="Orbit_18thApril_OMT554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3733800"/>
            <a:ext cx="3657600" cy="2358553"/>
          </a:xfrm>
          <a:prstGeom prst="rect">
            <a:avLst/>
          </a:prstGeom>
        </p:spPr>
      </p:pic>
      <p:pic>
        <p:nvPicPr>
          <p:cNvPr id="15" name="Picture 14" descr="Orbit_18thApril_OMT5545A_OMT3949A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67200" y="3810000"/>
            <a:ext cx="3429000" cy="2219325"/>
          </a:xfrm>
          <a:prstGeom prst="rect">
            <a:avLst/>
          </a:prstGeom>
        </p:spPr>
      </p:pic>
      <p:pic>
        <p:nvPicPr>
          <p:cNvPr id="14" name="Picture 13" descr="Orbit_18thApril_nominal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52400" y="533400"/>
            <a:ext cx="3864454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23794" y="6553200"/>
            <a:ext cx="122020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MTE meeting 05/05</a:t>
            </a:r>
            <a:endParaRPr lang="en-US" sz="1000" dirty="0"/>
          </a:p>
        </p:txBody>
      </p:sp>
      <p:pic>
        <p:nvPicPr>
          <p:cNvPr id="5" name="Picture 4" descr="data_18_Apr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2400" y="609600"/>
            <a:ext cx="6275956" cy="44196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" y="152400"/>
            <a:ext cx="300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April : Sextupole variation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5257800"/>
            <a:ext cx="70237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0.566   Q’’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-530.98   Q’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3.90   Q’’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564.99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=-23.2*10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H</a:t>
            </a:r>
            <a:r>
              <a:rPr lang="en-US" sz="1200" baseline="-25000" dirty="0" smtClean="0"/>
              <a:t>020=</a:t>
            </a:r>
            <a:r>
              <a:rPr lang="en-US" sz="1200" dirty="0" smtClean="0"/>
              <a:t>31.9*10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  H</a:t>
            </a:r>
            <a:r>
              <a:rPr lang="en-US" sz="1200" baseline="-25000" dirty="0" smtClean="0"/>
              <a:t>110</a:t>
            </a:r>
            <a:r>
              <a:rPr lang="en-US" sz="1200" dirty="0" smtClean="0"/>
              <a:t>=-26.5*10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</a:t>
            </a:r>
          </a:p>
          <a:p>
            <a:pPr marL="228600" indent="-228600">
              <a:buFontTx/>
              <a:buAutoNum type="arabicPlain"/>
            </a:pPr>
            <a:r>
              <a:rPr lang="en-US" sz="1200" smtClean="0"/>
              <a:t>Q’</a:t>
            </a:r>
            <a:r>
              <a:rPr lang="en-US" sz="1200" baseline="-25000" smtClean="0"/>
              <a:t>H</a:t>
            </a:r>
            <a:r>
              <a:rPr lang="en-US" sz="1200" smtClean="0"/>
              <a:t> </a:t>
            </a:r>
            <a:r>
              <a:rPr lang="en-US" sz="1200" dirty="0" smtClean="0"/>
              <a:t>= 0.549   Q’’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-530.8     Q’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3.87   Q’’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564.29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=-22.5*10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H</a:t>
            </a:r>
            <a:r>
              <a:rPr lang="en-US" sz="1200" baseline="-25000" dirty="0" smtClean="0"/>
              <a:t>020=</a:t>
            </a:r>
            <a:r>
              <a:rPr lang="en-US" sz="1200" dirty="0" smtClean="0"/>
              <a:t>33.09*10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H</a:t>
            </a:r>
            <a:r>
              <a:rPr lang="en-US" sz="1200" baseline="-25000" dirty="0" smtClean="0"/>
              <a:t>110</a:t>
            </a:r>
            <a:r>
              <a:rPr lang="en-US" sz="1200" dirty="0" smtClean="0"/>
              <a:t>=-27.72*10</a:t>
            </a:r>
            <a:r>
              <a:rPr lang="en-US" sz="1200" baseline="30000" dirty="0" smtClean="0"/>
              <a:t>4</a:t>
            </a:r>
          </a:p>
          <a:p>
            <a:pPr marL="228600" indent="-228600">
              <a:buFontTx/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0.228   Q’’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-539.3     Q’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4.04   Q’’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571.82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=-28.8*10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H</a:t>
            </a:r>
            <a:r>
              <a:rPr lang="en-US" sz="1200" baseline="-25000" dirty="0" smtClean="0"/>
              <a:t>020=</a:t>
            </a:r>
            <a:r>
              <a:rPr lang="en-US" sz="1200" dirty="0" smtClean="0"/>
              <a:t>28.16*10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H</a:t>
            </a:r>
            <a:r>
              <a:rPr lang="en-US" sz="1200" baseline="-25000" dirty="0" smtClean="0"/>
              <a:t>110</a:t>
            </a:r>
            <a:r>
              <a:rPr lang="en-US" sz="1200" dirty="0" smtClean="0"/>
              <a:t>=-21.3*10</a:t>
            </a:r>
            <a:r>
              <a:rPr lang="en-US" sz="1200" baseline="30000" dirty="0" smtClean="0"/>
              <a:t>4</a:t>
            </a:r>
          </a:p>
          <a:p>
            <a:pPr marL="228600" indent="-228600">
              <a:buFontTx/>
              <a:buAutoNum type="arabicPlain"/>
            </a:pPr>
            <a:r>
              <a:rPr lang="en-US" sz="1200" dirty="0" smtClean="0"/>
              <a:t>Q’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0.517   Q’’</a:t>
            </a:r>
            <a:r>
              <a:rPr lang="en-US" sz="1200" baseline="-25000" dirty="0" smtClean="0"/>
              <a:t>H</a:t>
            </a:r>
            <a:r>
              <a:rPr lang="en-US" sz="1200" dirty="0" smtClean="0"/>
              <a:t> = -532.33   Q’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3.79   Q’’</a:t>
            </a:r>
            <a:r>
              <a:rPr lang="en-US" sz="1200" baseline="-25000" dirty="0" smtClean="0"/>
              <a:t>V</a:t>
            </a:r>
            <a:r>
              <a:rPr lang="en-US" sz="1200" dirty="0" smtClean="0"/>
              <a:t> = 563.66    H</a:t>
            </a:r>
            <a:r>
              <a:rPr lang="en-US" sz="1200" baseline="-25000" dirty="0" smtClean="0"/>
              <a:t>200</a:t>
            </a:r>
            <a:r>
              <a:rPr lang="en-US" sz="1200" dirty="0" smtClean="0"/>
              <a:t>=-24.8*10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H</a:t>
            </a:r>
            <a:r>
              <a:rPr lang="en-US" sz="1200" baseline="-25000" dirty="0" smtClean="0"/>
              <a:t>020=</a:t>
            </a:r>
            <a:r>
              <a:rPr lang="en-US" sz="1200" dirty="0" smtClean="0"/>
              <a:t>33.64*10</a:t>
            </a:r>
            <a:r>
              <a:rPr lang="en-US" sz="1200" baseline="30000" dirty="0" smtClean="0"/>
              <a:t>4</a:t>
            </a:r>
            <a:r>
              <a:rPr lang="en-US" sz="1200" dirty="0" smtClean="0"/>
              <a:t>    H</a:t>
            </a:r>
            <a:r>
              <a:rPr lang="en-US" sz="1200" baseline="-25000" dirty="0" smtClean="0"/>
              <a:t>110</a:t>
            </a:r>
            <a:r>
              <a:rPr lang="en-US" sz="1200" dirty="0" smtClean="0"/>
              <a:t>=-28.21*10</a:t>
            </a:r>
            <a:r>
              <a:rPr lang="en-US" sz="1200" baseline="30000" dirty="0" smtClean="0"/>
              <a:t>4</a:t>
            </a:r>
          </a:p>
          <a:p>
            <a:pPr marL="228600" indent="-228600">
              <a:buFontTx/>
              <a:buAutoNum type="arabicPlain"/>
            </a:pPr>
            <a:endParaRPr lang="en-US" sz="1200" baseline="300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6553200" y="1905000"/>
          <a:ext cx="1981200" cy="1371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400"/>
                <a:gridCol w="660400"/>
                <a:gridCol w="660400"/>
              </a:tblGrid>
              <a:tr h="25400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Sext</a:t>
                      </a:r>
                      <a:r>
                        <a:rPr lang="en-US" sz="1200" dirty="0" smtClean="0"/>
                        <a:t> 55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Sext39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 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180 A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60 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120 A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70 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130 A</a:t>
                      </a:r>
                      <a:endParaRPr lang="en-US" sz="1200" dirty="0"/>
                    </a:p>
                  </a:txBody>
                  <a:tcPr/>
                </a:tc>
              </a:tr>
              <a:tr h="25400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180 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 A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152400"/>
            <a:ext cx="30040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April : Sextupole variation</a:t>
            </a:r>
            <a:endParaRPr lang="en-US" dirty="0"/>
          </a:p>
        </p:txBody>
      </p:sp>
      <p:pic>
        <p:nvPicPr>
          <p:cNvPr id="5" name="Picture 4" descr="Orbit_19thApril_XMT550A_XMT39180A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" y="914400"/>
            <a:ext cx="3429000" cy="2219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447800" y="3276600"/>
            <a:ext cx="13901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Sext55 0A Sext39 180A</a:t>
            </a:r>
            <a:endParaRPr lang="en-US" sz="1000" dirty="0"/>
          </a:p>
        </p:txBody>
      </p:sp>
      <p:sp>
        <p:nvSpPr>
          <p:cNvPr id="7" name="TextBox 6"/>
          <p:cNvSpPr txBox="1"/>
          <p:nvPr/>
        </p:nvSpPr>
        <p:spPr>
          <a:xfrm>
            <a:off x="5791200" y="6400800"/>
            <a:ext cx="139012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Sext55 180A Sext39 0A</a:t>
            </a:r>
            <a:endParaRPr lang="en-US" sz="1000" dirty="0"/>
          </a:p>
        </p:txBody>
      </p:sp>
      <p:sp>
        <p:nvSpPr>
          <p:cNvPr id="8" name="TextBox 7"/>
          <p:cNvSpPr txBox="1"/>
          <p:nvPr/>
        </p:nvSpPr>
        <p:spPr>
          <a:xfrm>
            <a:off x="1447800" y="6400800"/>
            <a:ext cx="14558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Sext55 70A Sext39 130A</a:t>
            </a:r>
            <a:endParaRPr lang="en-US" sz="1000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3352800"/>
            <a:ext cx="14558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Sext55 60A Sext39 120A</a:t>
            </a:r>
            <a:endParaRPr lang="en-US" sz="1000" dirty="0"/>
          </a:p>
        </p:txBody>
      </p:sp>
      <p:pic>
        <p:nvPicPr>
          <p:cNvPr id="10" name="Picture 9" descr="Orbit_19thApril_XMT5560A_XMT39120A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990600"/>
            <a:ext cx="3429000" cy="2219325"/>
          </a:xfrm>
          <a:prstGeom prst="rect">
            <a:avLst/>
          </a:prstGeom>
        </p:spPr>
      </p:pic>
      <p:pic>
        <p:nvPicPr>
          <p:cNvPr id="11" name="Picture 10" descr="Orbit_19thApril_XMT5570A_XMT39130A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9600" y="4114800"/>
            <a:ext cx="3429000" cy="2219325"/>
          </a:xfrm>
          <a:prstGeom prst="rect">
            <a:avLst/>
          </a:prstGeom>
        </p:spPr>
      </p:pic>
      <p:pic>
        <p:nvPicPr>
          <p:cNvPr id="12" name="Picture 11" descr="Orbit_19thApril_XMT55180A_XMT390A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00600" y="4114800"/>
            <a:ext cx="3429000" cy="22193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296</TotalTime>
  <Words>410</Words>
  <Application>Microsoft Office PowerPoint</Application>
  <PresentationFormat>On-screen Show (4:3)</PresentationFormat>
  <Paragraphs>67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alachaiz</dc:creator>
  <cp:lastModifiedBy>alachaiz</cp:lastModifiedBy>
  <cp:revision>32</cp:revision>
  <dcterms:created xsi:type="dcterms:W3CDTF">2011-05-05T08:24:27Z</dcterms:created>
  <dcterms:modified xsi:type="dcterms:W3CDTF">2011-05-06T13:40:18Z</dcterms:modified>
</cp:coreProperties>
</file>