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lachaiz\Resultats%20et%20Calculs\MTE\Analyse%20Bump%20long%2016\bump_Qx6-26.dat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lachaiz\Resultats%20et%20Calculs\MTE\Analyse%20Bump%20long%2016\bump_Qx6-26.dat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8.8249398512685956E-2"/>
          <c:y val="6.33425196850394E-2"/>
          <c:w val="0.87087970253718361"/>
          <c:h val="0.89719889180519141"/>
        </c:manualLayout>
      </c:layout>
      <c:scatterChart>
        <c:scatterStyle val="smoothMarker"/>
        <c:ser>
          <c:idx val="0"/>
          <c:order val="0"/>
          <c:marker>
            <c:symbol val="none"/>
          </c:marker>
          <c:xVal>
            <c:numRef>
              <c:f>'bump_Qx6-26'!$R$30:$R$46</c:f>
              <c:numCache>
                <c:formatCode>General</c:formatCode>
                <c:ptCount val="17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</c:numCache>
            </c:numRef>
          </c:xVal>
          <c:yVal>
            <c:numRef>
              <c:f>'bump_Qx6-26'!$S$30:$S$46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5</c:v>
                </c:pt>
                <c:pt idx="12">
                  <c:v>10</c:v>
                </c:pt>
                <c:pt idx="13">
                  <c:v>6</c:v>
                </c:pt>
                <c:pt idx="14">
                  <c:v>1</c:v>
                </c:pt>
                <c:pt idx="15">
                  <c:v>0</c:v>
                </c:pt>
                <c:pt idx="16">
                  <c:v>0</c:v>
                </c:pt>
              </c:numCache>
            </c:numRef>
          </c:yVal>
          <c:smooth val="1"/>
        </c:ser>
        <c:ser>
          <c:idx val="1"/>
          <c:order val="1"/>
          <c:marker>
            <c:symbol val="none"/>
          </c:marker>
          <c:xVal>
            <c:numRef>
              <c:f>'bump_Qx6-26'!$R$30:$R$46</c:f>
              <c:numCache>
                <c:formatCode>General</c:formatCode>
                <c:ptCount val="17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</c:numCache>
            </c:numRef>
          </c:xVal>
          <c:yVal>
            <c:numRef>
              <c:f>'bump_Qx6-26'!$T$30:$T$46</c:f>
              <c:numCache>
                <c:formatCode>General</c:formatCode>
                <c:ptCount val="17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3</c:v>
                </c:pt>
                <c:pt idx="6">
                  <c:v>2</c:v>
                </c:pt>
                <c:pt idx="7">
                  <c:v>0</c:v>
                </c:pt>
                <c:pt idx="8">
                  <c:v>2</c:v>
                </c:pt>
                <c:pt idx="9">
                  <c:v>2</c:v>
                </c:pt>
                <c:pt idx="10">
                  <c:v>4</c:v>
                </c:pt>
                <c:pt idx="11">
                  <c:v>5</c:v>
                </c:pt>
                <c:pt idx="12">
                  <c:v>4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yVal>
          <c:smooth val="1"/>
        </c:ser>
        <c:axId val="75688960"/>
        <c:axId val="75821824"/>
      </c:scatterChart>
      <c:valAx>
        <c:axId val="75688960"/>
        <c:scaling>
          <c:orientation val="minMax"/>
          <c:min val="15"/>
        </c:scaling>
        <c:axPos val="b"/>
        <c:numFmt formatCode="General" sourceLinked="1"/>
        <c:tickLblPos val="nextTo"/>
        <c:crossAx val="75821824"/>
        <c:crosses val="autoZero"/>
        <c:crossBetween val="midCat"/>
        <c:majorUnit val="2"/>
      </c:valAx>
      <c:valAx>
        <c:axId val="75821824"/>
        <c:scaling>
          <c:orientation val="minMax"/>
        </c:scaling>
        <c:axPos val="l"/>
        <c:majorGridlines/>
        <c:numFmt formatCode="General" sourceLinked="1"/>
        <c:tickLblPos val="nextTo"/>
        <c:crossAx val="75688960"/>
        <c:crosses val="autoZero"/>
        <c:crossBetween val="midCat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trendline>
            <c:trendlineType val="linear"/>
            <c:dispRSqr val="1"/>
            <c:dispEq val="1"/>
            <c:trendlineLbl>
              <c:layout>
                <c:manualLayout>
                  <c:x val="-0.13787030697249802"/>
                  <c:y val="-2.8347331583552061E-2"/>
                </c:manualLayout>
              </c:layout>
              <c:numFmt formatCode="General" sourceLinked="0"/>
            </c:trendlineLbl>
          </c:trendline>
          <c:xVal>
            <c:numRef>
              <c:f>'bump_Qx6-26'!$I$4:$I$8</c:f>
              <c:numCache>
                <c:formatCode>General</c:formatCode>
                <c:ptCount val="5"/>
                <c:pt idx="0">
                  <c:v>6.26</c:v>
                </c:pt>
                <c:pt idx="1">
                  <c:v>6.2510000000000003</c:v>
                </c:pt>
                <c:pt idx="2">
                  <c:v>6.2539999999999996</c:v>
                </c:pt>
                <c:pt idx="3">
                  <c:v>6.2569999999999997</c:v>
                </c:pt>
                <c:pt idx="4">
                  <c:v>6.2619999999999996</c:v>
                </c:pt>
              </c:numCache>
            </c:numRef>
          </c:xVal>
          <c:yVal>
            <c:numRef>
              <c:f>'bump_Qx6-26'!$J$4:$J$8</c:f>
              <c:numCache>
                <c:formatCode>General</c:formatCode>
                <c:ptCount val="5"/>
                <c:pt idx="0">
                  <c:v>6.06</c:v>
                </c:pt>
                <c:pt idx="1">
                  <c:v>6.03</c:v>
                </c:pt>
                <c:pt idx="2">
                  <c:v>6.04</c:v>
                </c:pt>
                <c:pt idx="3">
                  <c:v>6.05</c:v>
                </c:pt>
                <c:pt idx="4">
                  <c:v>6.07</c:v>
                </c:pt>
              </c:numCache>
            </c:numRef>
          </c:yVal>
        </c:ser>
        <c:axId val="76187520"/>
        <c:axId val="76193792"/>
      </c:scatterChart>
      <c:valAx>
        <c:axId val="7618752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Horizontal tune</a:t>
                </a:r>
              </a:p>
            </c:rich>
          </c:tx>
          <c:layout/>
        </c:title>
        <c:numFmt formatCode="General" sourceLinked="1"/>
        <c:tickLblPos val="nextTo"/>
        <c:crossAx val="76193792"/>
        <c:crosses val="autoZero"/>
        <c:crossBetween val="midCat"/>
      </c:valAx>
      <c:valAx>
        <c:axId val="7619379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Spread (nn)</a:t>
                </a:r>
              </a:p>
            </c:rich>
          </c:tx>
          <c:layout/>
        </c:title>
        <c:numFmt formatCode="General" sourceLinked="1"/>
        <c:tickLblPos val="nextTo"/>
        <c:crossAx val="76187520"/>
        <c:crosses val="autoZero"/>
        <c:crossBetween val="midCat"/>
      </c:valAx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AA2B0-6AD6-4934-A8FF-8F58AE2353EE}" type="datetimeFigureOut">
              <a:rPr lang="en-US" smtClean="0"/>
              <a:pPr/>
              <a:t>7/7/2011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2939-EC61-4F58-ADE5-28CD31A54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AA2B0-6AD6-4934-A8FF-8F58AE2353EE}" type="datetimeFigureOut">
              <a:rPr lang="en-US" smtClean="0"/>
              <a:pPr/>
              <a:t>7/7/2011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2939-EC61-4F58-ADE5-28CD31A54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AA2B0-6AD6-4934-A8FF-8F58AE2353EE}" type="datetimeFigureOut">
              <a:rPr lang="en-US" smtClean="0"/>
              <a:pPr/>
              <a:t>7/7/2011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2939-EC61-4F58-ADE5-28CD31A54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AA2B0-6AD6-4934-A8FF-8F58AE2353EE}" type="datetimeFigureOut">
              <a:rPr lang="en-US" smtClean="0"/>
              <a:pPr/>
              <a:t>7/7/2011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2939-EC61-4F58-ADE5-28CD31A54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AA2B0-6AD6-4934-A8FF-8F58AE2353EE}" type="datetimeFigureOut">
              <a:rPr lang="en-US" smtClean="0"/>
              <a:pPr/>
              <a:t>7/7/2011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2939-EC61-4F58-ADE5-28CD31A54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AA2B0-6AD6-4934-A8FF-8F58AE2353EE}" type="datetimeFigureOut">
              <a:rPr lang="en-US" smtClean="0"/>
              <a:pPr/>
              <a:t>7/7/2011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2939-EC61-4F58-ADE5-28CD31A54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AA2B0-6AD6-4934-A8FF-8F58AE2353EE}" type="datetimeFigureOut">
              <a:rPr lang="en-US" smtClean="0"/>
              <a:pPr/>
              <a:t>7/7/2011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2939-EC61-4F58-ADE5-28CD31A54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AA2B0-6AD6-4934-A8FF-8F58AE2353EE}" type="datetimeFigureOut">
              <a:rPr lang="en-US" smtClean="0"/>
              <a:pPr/>
              <a:t>7/7/2011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2939-EC61-4F58-ADE5-28CD31A54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AA2B0-6AD6-4934-A8FF-8F58AE2353EE}" type="datetimeFigureOut">
              <a:rPr lang="en-US" smtClean="0"/>
              <a:pPr/>
              <a:t>7/7/2011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2939-EC61-4F58-ADE5-28CD31A54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AA2B0-6AD6-4934-A8FF-8F58AE2353EE}" type="datetimeFigureOut">
              <a:rPr lang="en-US" smtClean="0"/>
              <a:pPr/>
              <a:t>7/7/2011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2939-EC61-4F58-ADE5-28CD31A54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AA2B0-6AD6-4934-A8FF-8F58AE2353EE}" type="datetimeFigureOut">
              <a:rPr lang="en-US" smtClean="0"/>
              <a:pPr/>
              <a:t>7/7/2011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2939-EC61-4F58-ADE5-28CD31A54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AA2B0-6AD6-4934-A8FF-8F58AE2353EE}" type="datetimeFigureOut">
              <a:rPr lang="en-US" smtClean="0"/>
              <a:pPr/>
              <a:t>7/7/2011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12939-EC61-4F58-ADE5-28CD31A54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447800" y="1752600"/>
            <a:ext cx="3510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MTE latest measurements 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6967545" y="6324600"/>
            <a:ext cx="21002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 smtClean="0"/>
              <a:t>A.Lachaize</a:t>
            </a:r>
            <a:r>
              <a:rPr lang="en-US" sz="1000" dirty="0" smtClean="0"/>
              <a:t>      MTE meeting 07-07-11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81000" y="1600200"/>
            <a:ext cx="835786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Orbit measurements  : 	The problem of orbit fluctuations is now solved, due to a better gate definition for the pickups.</a:t>
            </a:r>
          </a:p>
          <a:p>
            <a:r>
              <a:rPr lang="en-US" sz="1200" dirty="0" smtClean="0"/>
              <a:t>		Good stability of the kicker</a:t>
            </a:r>
          </a:p>
          <a:p>
            <a:endParaRPr lang="en-US" sz="1200" dirty="0" smtClean="0"/>
          </a:p>
          <a:p>
            <a:r>
              <a:rPr lang="en-US" sz="1200" dirty="0" smtClean="0"/>
              <a:t>We now want to measure the orbit with different settings than nominal one (resonance crossing from the opposite side, at 2GeV… )</a:t>
            </a:r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dirty="0" smtClean="0"/>
              <a:t>Back to the slow bump closure study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572000" y="5486400"/>
          <a:ext cx="3810000" cy="10581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2385"/>
                <a:gridCol w="638223"/>
                <a:gridCol w="638224"/>
                <a:gridCol w="715584"/>
                <a:gridCol w="715584"/>
              </a:tblGrid>
              <a:tr h="236885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SLICE 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SLICE 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SLICE 3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SLICE 4</a:t>
                      </a:r>
                      <a:endParaRPr lang="en-US" sz="1000" dirty="0"/>
                    </a:p>
                  </a:txBody>
                  <a:tcPr/>
                </a:tc>
              </a:tr>
              <a:tr h="20727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Pickup 80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Spread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Spread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Spread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Spread</a:t>
                      </a:r>
                      <a:endParaRPr lang="en-US" sz="10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25</a:t>
                      </a:r>
                      <a:r>
                        <a:rPr lang="en-US" sz="1000" baseline="30000" dirty="0" smtClean="0"/>
                        <a:t>th</a:t>
                      </a:r>
                      <a:r>
                        <a:rPr lang="en-US" sz="1000" dirty="0" smtClean="0"/>
                        <a:t> may data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1.587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0.648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0.536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1.211</a:t>
                      </a:r>
                      <a:endParaRPr lang="en-US" sz="1000" dirty="0"/>
                    </a:p>
                  </a:txBody>
                  <a:tcPr/>
                </a:tc>
              </a:tr>
              <a:tr h="29610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23</a:t>
                      </a:r>
                      <a:r>
                        <a:rPr lang="en-US" sz="1000" baseline="30000" dirty="0" smtClean="0"/>
                        <a:t>rd</a:t>
                      </a:r>
                      <a:r>
                        <a:rPr lang="en-US" sz="1000" dirty="0" smtClean="0"/>
                        <a:t> June 843ms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1.685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0.933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0.272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1.470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334000" y="5105400"/>
            <a:ext cx="248818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Spread of the average position for each slice</a:t>
            </a:r>
            <a:endParaRPr lang="en-US" sz="1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747739" y="2971800"/>
          <a:ext cx="4320061" cy="11754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3023"/>
                <a:gridCol w="766120"/>
                <a:gridCol w="766120"/>
                <a:gridCol w="787399"/>
                <a:gridCol w="787399"/>
              </a:tblGrid>
              <a:tr h="22860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SLICE 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SLICE 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SLICE 3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SLICE 4</a:t>
                      </a:r>
                      <a:endParaRPr lang="en-US" sz="1000" dirty="0"/>
                    </a:p>
                  </a:txBody>
                  <a:tcPr/>
                </a:tc>
              </a:tr>
              <a:tr h="337226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Pickup 80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err="1" smtClean="0"/>
                        <a:t>S.deviation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err="1" smtClean="0"/>
                        <a:t>S.deviation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err="1" smtClean="0"/>
                        <a:t>S.deviation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err="1" smtClean="0"/>
                        <a:t>S.deviation</a:t>
                      </a:r>
                      <a:endParaRPr lang="en-US" sz="1000" dirty="0"/>
                    </a:p>
                  </a:txBody>
                  <a:tcPr/>
                </a:tc>
              </a:tr>
              <a:tr h="25713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25</a:t>
                      </a:r>
                      <a:r>
                        <a:rPr lang="en-US" sz="1000" baseline="30000" dirty="0" smtClean="0"/>
                        <a:t>th</a:t>
                      </a:r>
                      <a:r>
                        <a:rPr lang="en-US" sz="1000" dirty="0" smtClean="0"/>
                        <a:t> may data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0.628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0.403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0.368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0.604</a:t>
                      </a:r>
                      <a:endParaRPr lang="en-US" sz="1000" dirty="0"/>
                    </a:p>
                  </a:txBody>
                  <a:tcPr/>
                </a:tc>
              </a:tr>
              <a:tr h="33722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23</a:t>
                      </a:r>
                      <a:r>
                        <a:rPr lang="en-US" sz="1000" baseline="30000" dirty="0" smtClean="0"/>
                        <a:t>rd</a:t>
                      </a:r>
                      <a:r>
                        <a:rPr lang="en-US" sz="1000" dirty="0" smtClean="0"/>
                        <a:t> June 843ms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0.759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0.576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0.489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0.623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28600" y="5486400"/>
            <a:ext cx="35044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Evolution of the average position for each slice, cycle after cycle</a:t>
            </a:r>
            <a:endParaRPr lang="en-US" sz="1000" dirty="0"/>
          </a:p>
        </p:txBody>
      </p:sp>
      <p:pic>
        <p:nvPicPr>
          <p:cNvPr id="12" name="Picture 11" descr="Orbit_23rdJune_843ms_histos_corrige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28739" y="609600"/>
            <a:ext cx="3429000" cy="2228850"/>
          </a:xfrm>
          <a:prstGeom prst="rect">
            <a:avLst/>
          </a:prstGeom>
        </p:spPr>
      </p:pic>
      <p:pic>
        <p:nvPicPr>
          <p:cNvPr id="13" name="Picture 12" descr="Orbit_23rdJune_843ms_moyennes_corrige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" y="3810000"/>
            <a:ext cx="2438400" cy="1537547"/>
          </a:xfrm>
          <a:prstGeom prst="rect">
            <a:avLst/>
          </a:prstGeom>
        </p:spPr>
      </p:pic>
      <p:pic>
        <p:nvPicPr>
          <p:cNvPr id="14" name="Picture 13" descr="Orbit_23rdJune_843ms_orbites_corrige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4800" y="533400"/>
            <a:ext cx="3429000" cy="20002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152400"/>
            <a:ext cx="1961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Slow bump closure</a:t>
            </a:r>
            <a:endParaRPr lang="en-US" dirty="0"/>
          </a:p>
        </p:txBody>
      </p:sp>
      <p:pic>
        <p:nvPicPr>
          <p:cNvPr id="5" name="Picture 4" descr="Orbit_24thJune_bump_pkup15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1143000"/>
            <a:ext cx="3623095" cy="2133600"/>
          </a:xfrm>
          <a:prstGeom prst="rect">
            <a:avLst/>
          </a:prstGeom>
        </p:spPr>
      </p:pic>
      <p:pic>
        <p:nvPicPr>
          <p:cNvPr id="6" name="Picture 5" descr="Orbit_24thJune_bump_pkup4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5799" y="1143000"/>
            <a:ext cx="3980597" cy="2438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43000" y="3429000"/>
            <a:ext cx="14302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Slow bump at pickup 15</a:t>
            </a:r>
            <a:endParaRPr lang="en-US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5867400" y="3581400"/>
            <a:ext cx="14302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Slow bump at pickup 40</a:t>
            </a:r>
            <a:endParaRPr lang="en-US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1295400" y="4267200"/>
            <a:ext cx="28684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Clear non-closure during bump ramp</a:t>
            </a:r>
            <a:endParaRPr lang="en-US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rbit_24thJune_bump_pkup45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43200" y="533400"/>
            <a:ext cx="2895600" cy="1773762"/>
          </a:xfrm>
          <a:prstGeom prst="rect">
            <a:avLst/>
          </a:prstGeom>
        </p:spPr>
      </p:pic>
      <p:pic>
        <p:nvPicPr>
          <p:cNvPr id="5" name="Picture 4" descr="Orbit_24thJune_evolution_position_moyenne_avantbump_slice1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2362200"/>
            <a:ext cx="2286000" cy="1524000"/>
          </a:xfrm>
          <a:prstGeom prst="rect">
            <a:avLst/>
          </a:prstGeom>
        </p:spPr>
      </p:pic>
      <p:pic>
        <p:nvPicPr>
          <p:cNvPr id="6" name="Picture 5" descr="Orbit_24thJune_evolution_position_moyenne_extraction_slice1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91200" y="2286000"/>
            <a:ext cx="2514600" cy="1676400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rot="5400000" flipH="1" flipV="1">
            <a:off x="1409700" y="1104900"/>
            <a:ext cx="1676400" cy="1447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6200000" flipV="1">
            <a:off x="5486400" y="1066800"/>
            <a:ext cx="1524000" cy="152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Chart 10"/>
          <p:cNvGraphicFramePr/>
          <p:nvPr/>
        </p:nvGraphicFramePr>
        <p:xfrm>
          <a:off x="2514600" y="4267200"/>
          <a:ext cx="36576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99658" y="3886200"/>
            <a:ext cx="2467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Average position of each cycle before bump</a:t>
            </a:r>
            <a:endParaRPr lang="en-US" sz="1000" dirty="0"/>
          </a:p>
        </p:txBody>
      </p:sp>
      <p:sp>
        <p:nvSpPr>
          <p:cNvPr id="15" name="TextBox 14"/>
          <p:cNvSpPr txBox="1"/>
          <p:nvPr/>
        </p:nvSpPr>
        <p:spPr>
          <a:xfrm>
            <a:off x="5791200" y="4020979"/>
            <a:ext cx="25426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Average position of each cycle on the flat-top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ump_input_acquisition_P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1828800"/>
            <a:ext cx="3534229" cy="2595063"/>
          </a:xfrm>
          <a:prstGeom prst="rect">
            <a:avLst/>
          </a:prstGeom>
        </p:spPr>
      </p:pic>
      <p:graphicFrame>
        <p:nvGraphicFramePr>
          <p:cNvPr id="5" name="Chart 4"/>
          <p:cNvGraphicFramePr/>
          <p:nvPr/>
        </p:nvGraphicFramePr>
        <p:xfrm>
          <a:off x="4953000" y="2209800"/>
          <a:ext cx="36576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5181600"/>
            <a:ext cx="37986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Tune range from 6.25 to 6.26 induces a spread of 0.04mm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609600"/>
            <a:ext cx="3715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Detuning influence on the slow bump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533400"/>
            <a:ext cx="127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Next steps 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80333" y="1712893"/>
            <a:ext cx="712066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(re-) Calculation of 5-current matrix at 14GeV and 2GeV</a:t>
            </a:r>
          </a:p>
          <a:p>
            <a:endParaRPr lang="en-US" sz="1400" dirty="0" smtClean="0"/>
          </a:p>
          <a:p>
            <a:r>
              <a:rPr lang="en-US" sz="1400" dirty="0" smtClean="0"/>
              <a:t>New measurements for slow bump closure for core and islands by kicking the beam at different</a:t>
            </a:r>
          </a:p>
          <a:p>
            <a:r>
              <a:rPr lang="en-US" sz="1400" dirty="0" smtClean="0"/>
              <a:t>Time. </a:t>
            </a:r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174</Words>
  <Application>Microsoft Office PowerPoint</Application>
  <PresentationFormat>On-screen Show (4:3)</PresentationFormat>
  <Paragraphs>64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alachaiz</dc:creator>
  <cp:lastModifiedBy>alachaiz</cp:lastModifiedBy>
  <cp:revision>16</cp:revision>
  <dcterms:created xsi:type="dcterms:W3CDTF">2011-06-24T09:48:48Z</dcterms:created>
  <dcterms:modified xsi:type="dcterms:W3CDTF">2011-07-07T10:57:15Z</dcterms:modified>
</cp:coreProperties>
</file>