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59" r:id="rId7"/>
    <p:sldId id="263" r:id="rId8"/>
    <p:sldId id="264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DCFB-BD82-4FF2-9A35-4B680D5B63CB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D71-07D8-42F9-A379-AF168595E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DCFB-BD82-4FF2-9A35-4B680D5B63CB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D71-07D8-42F9-A379-AF168595E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DCFB-BD82-4FF2-9A35-4B680D5B63CB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D71-07D8-42F9-A379-AF168595E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DCFB-BD82-4FF2-9A35-4B680D5B63CB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D71-07D8-42F9-A379-AF168595E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DCFB-BD82-4FF2-9A35-4B680D5B63CB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D71-07D8-42F9-A379-AF168595E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DCFB-BD82-4FF2-9A35-4B680D5B63CB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D71-07D8-42F9-A379-AF168595E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DCFB-BD82-4FF2-9A35-4B680D5B63CB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D71-07D8-42F9-A379-AF168595E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DCFB-BD82-4FF2-9A35-4B680D5B63CB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D71-07D8-42F9-A379-AF168595E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DCFB-BD82-4FF2-9A35-4B680D5B63CB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D71-07D8-42F9-A379-AF168595E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DCFB-BD82-4FF2-9A35-4B680D5B63CB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D71-07D8-42F9-A379-AF168595E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1DCFB-BD82-4FF2-9A35-4B680D5B63CB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9D71-07D8-42F9-A379-AF168595E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1DCFB-BD82-4FF2-9A35-4B680D5B63CB}" type="datetimeFigureOut">
              <a:rPr lang="en-US" smtClean="0"/>
              <a:pPr/>
              <a:t>5/19/2011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59D71-07D8-42F9-A379-AF168595E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81000" y="609600"/>
            <a:ext cx="4797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Analysis </a:t>
            </a:r>
            <a:r>
              <a:rPr lang="en-GB" sz="2400" b="1" dirty="0" smtClean="0"/>
              <a:t>of recent PS measurements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2438400"/>
            <a:ext cx="27561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Last trajectories measures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/>
              <a:t>Kicker stability</a:t>
            </a:r>
          </a:p>
          <a:p>
            <a:pPr>
              <a:buFontTx/>
              <a:buChar char="-"/>
            </a:pPr>
            <a:r>
              <a:rPr lang="en-US" dirty="0" smtClean="0"/>
              <a:t> Next steps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62280"/>
          <a:ext cx="8458200" cy="166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38200"/>
                <a:gridCol w="914400"/>
                <a:gridCol w="838200"/>
                <a:gridCol w="914400"/>
                <a:gridCol w="838200"/>
                <a:gridCol w="939800"/>
                <a:gridCol w="939800"/>
                <a:gridCol w="939800"/>
              </a:tblGrid>
              <a:tr h="1981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Island 1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Island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Island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Island 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Pickup 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Nominal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-22.41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2.467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-7.351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1.069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6.367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0.636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23.851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2.199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F8L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-19.376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3.266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-6.231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1.425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6.094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0.779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21.167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2.751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F8L-noOMT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-27.748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4.032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-9.482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1.667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9.305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1.302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29.688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3.729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Orbit_12thMay_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824162"/>
            <a:ext cx="4267300" cy="2586038"/>
          </a:xfrm>
          <a:prstGeom prst="rect">
            <a:avLst/>
          </a:prstGeom>
        </p:spPr>
      </p:pic>
      <p:pic>
        <p:nvPicPr>
          <p:cNvPr id="8" name="Picture 7" descr="Orbit_12thMay_hist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3005137"/>
            <a:ext cx="3598243" cy="23288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457200"/>
          <a:ext cx="84582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38200"/>
                <a:gridCol w="914400"/>
                <a:gridCol w="838200"/>
                <a:gridCol w="914400"/>
                <a:gridCol w="838200"/>
                <a:gridCol w="939800"/>
                <a:gridCol w="939800"/>
                <a:gridCol w="939800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1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2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3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4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Pickup 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Nominal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-22.41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2.467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-7.351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1.069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6.367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0.636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23.851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2.199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Xmt39 0A</a:t>
                      </a:r>
                    </a:p>
                    <a:p>
                      <a:r>
                        <a:rPr lang="en-US" sz="1200" dirty="0" smtClean="0"/>
                        <a:t>Xmt55180A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-22.013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1.058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-6.905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0.529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7.165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0.344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24.405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0.959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Xmt39130A</a:t>
                      </a:r>
                    </a:p>
                    <a:p>
                      <a:r>
                        <a:rPr lang="en-US" sz="1200" dirty="0" smtClean="0"/>
                        <a:t>Xmt5570A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-25.171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-8.834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0.481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6.977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0.338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26.42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0.854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276600"/>
          <a:ext cx="84582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38200"/>
                <a:gridCol w="914400"/>
                <a:gridCol w="838200"/>
                <a:gridCol w="914400"/>
                <a:gridCol w="838200"/>
                <a:gridCol w="939800"/>
                <a:gridCol w="939800"/>
                <a:gridCol w="939800"/>
              </a:tblGrid>
              <a:tr h="1422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1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2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3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4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Pickup80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 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PFW 4 </a:t>
                      </a:r>
                      <a:r>
                        <a:rPr lang="en-US" sz="1200" dirty="0" err="1" smtClean="0"/>
                        <a:t>courants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-33.627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3.165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-13.005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2.528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9.722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2.140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33.796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2.880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PFW 3 </a:t>
                      </a:r>
                      <a:r>
                        <a:rPr lang="en-US" sz="1200" dirty="0" err="1" smtClean="0"/>
                        <a:t>courants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-35.670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1.8724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-14.264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1.268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7.603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0.659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34.866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1.639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3481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Average position  of each island as a function of time</a:t>
            </a:r>
            <a:endParaRPr lang="en-US" sz="1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54400" y="4942840"/>
          <a:ext cx="5003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14400"/>
                <a:gridCol w="914400"/>
                <a:gridCol w="939800"/>
                <a:gridCol w="939800"/>
              </a:tblGrid>
              <a:tr h="1422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4</a:t>
                      </a:r>
                      <a:endParaRPr lang="en-US" sz="1800" dirty="0"/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Pickup80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Spread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Spread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Spread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Spread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PFW 4 </a:t>
                      </a:r>
                      <a:r>
                        <a:rPr lang="en-US" sz="1200" dirty="0" err="1" smtClean="0"/>
                        <a:t>courants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8.945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4.891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8.504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PFW 3 </a:t>
                      </a:r>
                      <a:r>
                        <a:rPr lang="en-US" sz="1200" dirty="0" err="1" smtClean="0"/>
                        <a:t>courants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3.514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1.498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4.391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429000" y="2524760"/>
          <a:ext cx="5003800" cy="197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14400"/>
                <a:gridCol w="914400"/>
                <a:gridCol w="939800"/>
                <a:gridCol w="939800"/>
              </a:tblGrid>
              <a:tr h="3048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4</a:t>
                      </a:r>
                      <a:endParaRPr lang="en-US" sz="18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Pickup 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Spread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Spread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Spread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Spread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Nominal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9.475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3.958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2.239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8.668</a:t>
                      </a:r>
                      <a:endParaRPr lang="en-US" sz="12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Xmt39 0A</a:t>
                      </a:r>
                    </a:p>
                    <a:p>
                      <a:pPr algn="ctr"/>
                      <a:r>
                        <a:rPr lang="en-US" sz="1200" dirty="0" smtClean="0"/>
                        <a:t>Xmt55180A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3.474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1.457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0.712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3.060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Xmt39130A</a:t>
                      </a:r>
                    </a:p>
                    <a:p>
                      <a:pPr algn="ctr"/>
                      <a:r>
                        <a:rPr lang="en-US" sz="1200" dirty="0" smtClean="0"/>
                        <a:t>Xmt5570A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2.680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1.157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0.811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2.804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454400" y="762000"/>
          <a:ext cx="5003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914400"/>
                <a:gridCol w="914400"/>
                <a:gridCol w="939800"/>
                <a:gridCol w="939800"/>
              </a:tblGrid>
              <a:tr h="1422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4</a:t>
                      </a:r>
                      <a:endParaRPr lang="en-US" sz="1800" dirty="0"/>
                    </a:p>
                  </a:txBody>
                  <a:tcPr/>
                </a:tc>
              </a:tr>
              <a:tr h="142240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Pickup80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Spread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Spread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Spread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Spread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F8L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12.377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5.338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2.615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10.162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F8L</a:t>
                      </a:r>
                      <a:r>
                        <a:rPr lang="en-US" sz="1200" baseline="0" dirty="0" smtClean="0"/>
                        <a:t> - </a:t>
                      </a:r>
                      <a:r>
                        <a:rPr lang="en-US" sz="1200" baseline="0" dirty="0" err="1" smtClean="0"/>
                        <a:t>noOMT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11.440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4.761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3.626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10.962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Orbit_12thMay_traj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2438400" cy="1422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rbit_12thMay_pos_moyenne_ilot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33400"/>
            <a:ext cx="3429000" cy="21621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2743200"/>
            <a:ext cx="31518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Average position of island  (</a:t>
            </a:r>
            <a:r>
              <a:rPr lang="en-US" sz="1000" dirty="0" smtClean="0"/>
              <a:t>F8L for tune control -</a:t>
            </a:r>
            <a:r>
              <a:rPr lang="en-US" sz="1000" dirty="0" err="1" smtClean="0"/>
              <a:t>noOMT</a:t>
            </a:r>
            <a:r>
              <a:rPr lang="en-US" sz="1000" dirty="0" smtClean="0"/>
              <a:t>)</a:t>
            </a:r>
            <a:endParaRPr lang="en-US" sz="1000" dirty="0"/>
          </a:p>
        </p:txBody>
      </p:sp>
      <p:pic>
        <p:nvPicPr>
          <p:cNvPr id="7" name="Picture 6" descr="Orbit_28thApril_pos_moyenne_ilot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533400"/>
            <a:ext cx="3429000" cy="2162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62600" y="2743200"/>
            <a:ext cx="26933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Average position of island  (</a:t>
            </a:r>
            <a:r>
              <a:rPr lang="en-US" sz="1000" dirty="0" smtClean="0"/>
              <a:t>F8L for tune control)</a:t>
            </a:r>
            <a:endParaRPr lang="en-US" sz="1000" dirty="0"/>
          </a:p>
        </p:txBody>
      </p:sp>
      <p:pic>
        <p:nvPicPr>
          <p:cNvPr id="9" name="Picture 8" descr="Orbit_20thApril_xmt39130Axmt5570A_pos_moyenne_ilots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505200"/>
            <a:ext cx="3429000" cy="21621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4400" y="5715000"/>
            <a:ext cx="29482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Average position of island  (XMT.39130A-XMT5570A)</a:t>
            </a:r>
            <a:endParaRPr lang="en-US" sz="1000" dirty="0"/>
          </a:p>
        </p:txBody>
      </p:sp>
      <p:pic>
        <p:nvPicPr>
          <p:cNvPr id="15" name="Picture 14" descr="Orbit_15thMay_pos_moyenne_ilots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3429000"/>
            <a:ext cx="3429000" cy="216217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410200" y="5791200"/>
            <a:ext cx="24593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Average position of island  </a:t>
            </a:r>
            <a:r>
              <a:rPr lang="en-US" sz="1000" dirty="0" smtClean="0"/>
              <a:t>(</a:t>
            </a:r>
            <a:r>
              <a:rPr lang="en-US" sz="1000" dirty="0" smtClean="0"/>
              <a:t>PFW 3 currents</a:t>
            </a:r>
            <a:r>
              <a:rPr lang="en-US" sz="1000" dirty="0" smtClean="0"/>
              <a:t>)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Kicker stability</a:t>
            </a:r>
            <a:endParaRPr lang="en-US" dirty="0"/>
          </a:p>
        </p:txBody>
      </p:sp>
      <p:pic>
        <p:nvPicPr>
          <p:cNvPr id="3" name="Picture 2" descr="Orbit_13thMay_kick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457200"/>
            <a:ext cx="3429000" cy="2000250"/>
          </a:xfrm>
          <a:prstGeom prst="rect">
            <a:avLst/>
          </a:prstGeom>
        </p:spPr>
      </p:pic>
      <p:pic>
        <p:nvPicPr>
          <p:cNvPr id="4" name="Picture 3" descr="Kick_pickup7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3352800"/>
            <a:ext cx="3429000" cy="20478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read kick vs position dans le PS_13ma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4295775" cy="24003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81600" y="1219200"/>
            <a:ext cx="3283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Kicker spread along the PS (tune control with F8L)</a:t>
            </a:r>
          </a:p>
          <a:p>
            <a:endParaRPr lang="en-US" sz="1200" dirty="0" smtClean="0"/>
          </a:p>
          <a:p>
            <a:r>
              <a:rPr lang="en-US" sz="1200" dirty="0" smtClean="0"/>
              <a:t>Average spread : 12.1 mm</a:t>
            </a:r>
            <a:endParaRPr lang="en-US" sz="1200" dirty="0"/>
          </a:p>
        </p:txBody>
      </p:sp>
      <p:pic>
        <p:nvPicPr>
          <p:cNvPr id="4" name="Picture 3" descr="spread kick vs position dans le PS_17ma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487286"/>
            <a:ext cx="4419600" cy="24695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4724400"/>
            <a:ext cx="1984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Same measure with F8L – 4A</a:t>
            </a:r>
          </a:p>
          <a:p>
            <a:endParaRPr lang="en-US" sz="1200" dirty="0" smtClean="0"/>
          </a:p>
          <a:p>
            <a:r>
              <a:rPr lang="en-US" sz="1200" dirty="0" smtClean="0"/>
              <a:t>Average spread 9 mm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914400"/>
            <a:ext cx="44422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steps 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Analysis of </a:t>
            </a:r>
            <a:r>
              <a:rPr lang="en-US" dirty="0" err="1" smtClean="0"/>
              <a:t>analogic</a:t>
            </a:r>
            <a:r>
              <a:rPr lang="en-US" dirty="0" smtClean="0"/>
              <a:t> signal from kicker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smtClean="0"/>
              <a:t>Phase space reconstruction and FFT analysis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decoherence</a:t>
            </a:r>
            <a:r>
              <a:rPr lang="en-US" dirty="0" smtClean="0"/>
              <a:t> study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344</Words>
  <Application>Microsoft Office PowerPoint</Application>
  <PresentationFormat>On-screen Show (4:3)</PresentationFormat>
  <Paragraphs>198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alachaiz</dc:creator>
  <cp:lastModifiedBy>alachaiz</cp:lastModifiedBy>
  <cp:revision>183</cp:revision>
  <dcterms:created xsi:type="dcterms:W3CDTF">2011-05-17T13:22:42Z</dcterms:created>
  <dcterms:modified xsi:type="dcterms:W3CDTF">2011-05-19T12:15:21Z</dcterms:modified>
</cp:coreProperties>
</file>