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0813-64B2-41E5-989B-86747963A41E}" type="datetimeFigureOut">
              <a:rPr lang="en-GB" smtClean="0"/>
              <a:t>13/09/2012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C534-5EB2-4195-BFD9-29E0E26B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4DC1F82-ED92-4A10-A43A-CC0AD6F25FF5}" type="datetime1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B45-2658-4006-94AA-E066CAC6A993}" type="datetime1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B689-FA46-4BB6-AEC1-545361A910D6}" type="datetime1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B46-F869-424B-B263-01ACBB29E6DF}" type="datetime1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91C3E096-18B5-4E44-920F-14962358CD35}" type="datetime1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154C-D4DC-43F3-8AF8-D3C04A47A534}" type="datetime1">
              <a:rPr lang="en-GB" smtClean="0"/>
              <a:t>13/09/2012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45EC-AC3A-4022-9FF0-87E3F9EE2B62}" type="datetime1">
              <a:rPr lang="en-GB" smtClean="0"/>
              <a:t>13/09/2012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589A-24FC-4D4B-950B-C278DCD828E2}" type="datetime1">
              <a:rPr lang="en-GB" smtClean="0"/>
              <a:t>13/09/2012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AFDD-5A42-43CC-AC41-F2814D7E1A02}" type="datetime1">
              <a:rPr lang="en-GB" smtClean="0"/>
              <a:t>13/09/2012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B50D-06AC-4BD2-B987-D0F6A55B7F15}" type="datetime1">
              <a:rPr lang="en-GB" smtClean="0"/>
              <a:t>13/09/2012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D0F5-3D93-4E07-A032-742875C29AE2}" type="datetime1">
              <a:rPr lang="en-GB" smtClean="0"/>
              <a:t>13/09/2012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8EFC52B-1C3B-4867-84E7-5A02B29916B0}" type="datetime1">
              <a:rPr lang="en-GB" smtClean="0"/>
              <a:t>13/09/2012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F744556-13DE-40BF-A7C9-319F028A81C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8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g"/><Relationship Id="rId11" Type="http://schemas.openxmlformats.org/officeDocument/2006/relationships/image" Target="../media/image11.wmf"/><Relationship Id="rId5" Type="http://schemas.openxmlformats.org/officeDocument/2006/relationships/image" Target="../media/image14.jpg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jpg"/><Relationship Id="rId9" Type="http://schemas.openxmlformats.org/officeDocument/2006/relationships/image" Target="../media/image10.wm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Pasquino, P. Chiggiato, J. Hansen, P. R. Demarest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Vacuum Analysis of PS Sector 20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1552" y="6553200"/>
            <a:ext cx="2032375" cy="228600"/>
          </a:xfrm>
        </p:spPr>
        <p:txBody>
          <a:bodyPr/>
          <a:lstStyle/>
          <a:p>
            <a:r>
              <a:rPr lang="en-US" dirty="0" smtClean="0"/>
              <a:t>MTE meeting - 13th September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48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DUMMY 15 INSTALLATION: ACTIONS AND CONCLUSIONS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simulations shows that the installation of dummy 15 is not going to have a major impact on PS sector 20 pressures profiles;</a:t>
            </a:r>
          </a:p>
          <a:p>
            <a:r>
              <a:rPr lang="en-US" dirty="0" smtClean="0"/>
              <a:t>The installation of extra pumping group is not needed: the current vacuum system is going to cope with the gas loads coming from the dummy 15;</a:t>
            </a:r>
          </a:p>
          <a:p>
            <a:r>
              <a:rPr lang="en-US" dirty="0" smtClean="0"/>
              <a:t>Contingency: installation of a blind flange in case of future need.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72208" y="5877272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Acknowledgements: M. Hourican, J.-M. Lacroix, S. Damjanovic, S. Gilardoni.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PS sector 20 : vacuum layout</a:t>
            </a:r>
          </a:p>
          <a:p>
            <a:r>
              <a:rPr lang="en-US" dirty="0"/>
              <a:t> </a:t>
            </a:r>
            <a:r>
              <a:rPr lang="en-US" dirty="0" smtClean="0"/>
              <a:t>Electrical Network – Vacuum analogy: principles</a:t>
            </a:r>
          </a:p>
          <a:p>
            <a:r>
              <a:rPr lang="en-US" dirty="0"/>
              <a:t> </a:t>
            </a:r>
            <a:r>
              <a:rPr lang="en-US" dirty="0" smtClean="0"/>
              <a:t>Vacuum simulations &amp; results</a:t>
            </a:r>
          </a:p>
          <a:p>
            <a:r>
              <a:rPr lang="en-US" dirty="0" smtClean="0"/>
              <a:t>Conclusions &amp; accomplishments</a:t>
            </a:r>
          </a:p>
          <a:p>
            <a:r>
              <a:rPr lang="en-US" dirty="0" smtClean="0"/>
              <a:t>Acknowledgements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MTE meeting - 13th September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 sector 20 vacuum layout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03851"/>
            <a:ext cx="5895154" cy="44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490714"/>
            <a:ext cx="8892480" cy="2018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9477" y="468797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16 Sputter Ion Pumps (SIP) 220 l/s;</a:t>
            </a:r>
          </a:p>
          <a:p>
            <a:pPr marL="285750" indent="-285750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5 Penning gauges : VGP13, VGP13a, VGP16, VGP17, VGP18.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572365" y="5389095"/>
            <a:ext cx="720080" cy="4616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59463" y="4365104"/>
            <a:ext cx="1900569" cy="1023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085184"/>
            <a:ext cx="39604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Goal: to evaluate how the installation of the dummy 15 is going to affect the pressure profile in the PS ring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877153" y="2798049"/>
            <a:ext cx="358236" cy="277587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1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2" r="91676" b="50000"/>
          <a:stretch/>
        </p:blipFill>
        <p:spPr>
          <a:xfrm rot="16200000">
            <a:off x="6721200" y="6083357"/>
            <a:ext cx="293315" cy="574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2860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Network – Vacuum </a:t>
            </a:r>
            <a:r>
              <a:rPr lang="en-US" dirty="0" smtClean="0"/>
              <a:t>Analogy: principles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512" y="6317013"/>
            <a:ext cx="2895600" cy="365125"/>
          </a:xfrm>
        </p:spPr>
        <p:txBody>
          <a:bodyPr/>
          <a:lstStyle/>
          <a:p>
            <a:r>
              <a:rPr lang="en-US" dirty="0" smtClean="0"/>
              <a:t>MTE meeting - 13th September 2012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63183"/>
              </p:ext>
            </p:extLst>
          </p:nvPr>
        </p:nvGraphicFramePr>
        <p:xfrm>
          <a:off x="5508104" y="3933056"/>
          <a:ext cx="160813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4" imgW="901440" imgH="583920" progId="Equation.3">
                  <p:embed/>
                </p:oleObj>
              </mc:Choice>
              <mc:Fallback>
                <p:oleObj name="Equation" r:id="rId4" imgW="901440" imgH="583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933056"/>
                        <a:ext cx="160813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09871"/>
              </p:ext>
            </p:extLst>
          </p:nvPr>
        </p:nvGraphicFramePr>
        <p:xfrm>
          <a:off x="2082800" y="3949700"/>
          <a:ext cx="21288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6" imgW="1193760" imgH="609480" progId="Equation.3">
                  <p:embed/>
                </p:oleObj>
              </mc:Choice>
              <mc:Fallback>
                <p:oleObj name="Equation" r:id="rId6" imgW="1193760" imgH="60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949700"/>
                        <a:ext cx="212883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49817"/>
              </p:ext>
            </p:extLst>
          </p:nvPr>
        </p:nvGraphicFramePr>
        <p:xfrm>
          <a:off x="1691680" y="19888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VACUUM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ELECTRICAL NETWORK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Conductance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Resistance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AutoShape 3"/>
          <p:cNvSpPr>
            <a:spLocks noChangeArrowheads="1"/>
          </p:cNvSpPr>
          <p:nvPr/>
        </p:nvSpPr>
        <p:spPr bwMode="auto">
          <a:xfrm rot="16200000">
            <a:off x="2878044" y="4802796"/>
            <a:ext cx="885629" cy="1752363"/>
          </a:xfrm>
          <a:prstGeom prst="can">
            <a:avLst>
              <a:gd name="adj" fmla="val 4946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9"/>
          <a:stretch/>
        </p:blipFill>
        <p:spPr>
          <a:xfrm>
            <a:off x="5004047" y="5050888"/>
            <a:ext cx="2875721" cy="1192894"/>
          </a:xfrm>
          <a:prstGeom prst="rect">
            <a:avLst/>
          </a:prstGeom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946176" y="5572343"/>
            <a:ext cx="400050" cy="219075"/>
          </a:xfrm>
          <a:prstGeom prst="rightArrow">
            <a:avLst>
              <a:gd name="adj1" fmla="val 50000"/>
              <a:gd name="adj2" fmla="val 456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7704" y="5255622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87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77909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Electrical Network – Vacuum Analogy:dummy15 conductance calculation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492875"/>
            <a:ext cx="2895600" cy="365125"/>
          </a:xfrm>
        </p:spPr>
        <p:txBody>
          <a:bodyPr/>
          <a:lstStyle/>
          <a:p>
            <a:r>
              <a:rPr lang="en-US" dirty="0" smtClean="0"/>
              <a:t>MTE meeting - 13th September 2012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182923" cy="3939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030906" y="2090877"/>
            <a:ext cx="4923739" cy="184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56954"/>
              </p:ext>
            </p:extLst>
          </p:nvPr>
        </p:nvGraphicFramePr>
        <p:xfrm>
          <a:off x="6026150" y="4124325"/>
          <a:ext cx="21939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5" imgW="990360" imgH="482400" progId="Equation.3">
                  <p:embed/>
                </p:oleObj>
              </mc:Choice>
              <mc:Fallback>
                <p:oleObj name="Equation" r:id="rId5" imgW="99036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124325"/>
                        <a:ext cx="2193925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96298"/>
              </p:ext>
            </p:extLst>
          </p:nvPr>
        </p:nvGraphicFramePr>
        <p:xfrm>
          <a:off x="4139952" y="4397474"/>
          <a:ext cx="13366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7" imgW="545863" imgH="228501" progId="Equation.3">
                  <p:embed/>
                </p:oleObj>
              </mc:Choice>
              <mc:Fallback>
                <p:oleObj name="Equation" r:id="rId7" imgW="545863" imgH="228501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397474"/>
                        <a:ext cx="13366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0152" y="519203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T temperature;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R gas constant;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M</a:t>
            </a:r>
            <a:r>
              <a:rPr lang="en-US" baseline="-25000" dirty="0" smtClean="0"/>
              <a:t>m</a:t>
            </a:r>
            <a:r>
              <a:rPr lang="en-US" dirty="0" smtClean="0"/>
              <a:t> molecular mass;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Area of the entrance;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 transmission probability;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17728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MOLFLOW*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6484694"/>
            <a:ext cx="349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*program written by R. Kersevan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499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Electrical Network – Vacuum </a:t>
            </a:r>
            <a:r>
              <a:rPr lang="en-US" sz="3200" dirty="0" smtClean="0"/>
              <a:t>Analogy: outgassing data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8807" y="508518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Non baked vacuum line: water vapor outgassing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Hydrogen outgassing (200-300 h of </a:t>
            </a:r>
            <a:r>
              <a:rPr lang="en-US" dirty="0" err="1" smtClean="0"/>
              <a:t>pumpdown</a:t>
            </a:r>
            <a:r>
              <a:rPr lang="en-US" dirty="0" smtClean="0"/>
              <a:t>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Beam losses: Ion Induced Desorption H</a:t>
            </a:r>
            <a:r>
              <a:rPr lang="en-US" baseline="-25000" dirty="0" smtClean="0"/>
              <a:t>2</a:t>
            </a:r>
            <a:r>
              <a:rPr lang="en-US" dirty="0" smtClean="0"/>
              <a:t>, CO, CO</a:t>
            </a:r>
            <a:r>
              <a:rPr lang="en-US" baseline="-25000" dirty="0" smtClean="0"/>
              <a:t>2</a:t>
            </a:r>
            <a:r>
              <a:rPr lang="en-US" dirty="0" smtClean="0"/>
              <a:t>,CH</a:t>
            </a:r>
            <a:r>
              <a:rPr lang="en-US" baseline="-25000" dirty="0" smtClean="0"/>
              <a:t>4</a:t>
            </a:r>
            <a:endParaRPr lang="en-GB" baseline="-25000" dirty="0"/>
          </a:p>
        </p:txBody>
      </p:sp>
      <p:sp>
        <p:nvSpPr>
          <p:cNvPr id="6" name="Oval 5"/>
          <p:cNvSpPr/>
          <p:nvPr/>
        </p:nvSpPr>
        <p:spPr>
          <a:xfrm>
            <a:off x="647564" y="2393795"/>
            <a:ext cx="1944216" cy="187220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07904" y="2492896"/>
            <a:ext cx="1944216" cy="18722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71495" y="2492896"/>
            <a:ext cx="1944216" cy="1872208"/>
            <a:chOff x="5580112" y="3664484"/>
            <a:chExt cx="1944216" cy="1872208"/>
          </a:xfrm>
        </p:grpSpPr>
        <p:sp>
          <p:nvSpPr>
            <p:cNvPr id="8" name="Oval 7"/>
            <p:cNvSpPr/>
            <p:nvPr/>
          </p:nvSpPr>
          <p:spPr>
            <a:xfrm>
              <a:off x="5580112" y="3664484"/>
              <a:ext cx="1944216" cy="18722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3426">
              <a:off x="6200910" y="3766558"/>
              <a:ext cx="901328" cy="781649"/>
            </a:xfrm>
            <a:prstGeom prst="ellipse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4509120"/>
              <a:ext cx="922968" cy="762289"/>
            </a:xfrm>
            <a:prstGeom prst="ellipse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3561">
              <a:off x="5604534" y="4407647"/>
              <a:ext cx="901582" cy="655696"/>
            </a:xfrm>
            <a:prstGeom prst="ellipse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47776" y="3035398"/>
            <a:ext cx="1908000" cy="4680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596692"/>
              </p:ext>
            </p:extLst>
          </p:nvPr>
        </p:nvGraphicFramePr>
        <p:xfrm>
          <a:off x="683674" y="3048833"/>
          <a:ext cx="1836204" cy="44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8" imgW="2286000" imgH="507960" progId="Equation.3">
                  <p:embed/>
                </p:oleObj>
              </mc:Choice>
              <mc:Fallback>
                <p:oleObj name="Equation" r:id="rId8" imgW="228600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74" y="3048833"/>
                        <a:ext cx="1836204" cy="441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52112" y="3429048"/>
            <a:ext cx="1692000" cy="4680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42194"/>
              </p:ext>
            </p:extLst>
          </p:nvPr>
        </p:nvGraphicFramePr>
        <p:xfrm>
          <a:off x="3917950" y="3429000"/>
          <a:ext cx="15605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10" imgW="1942920" imgH="507960" progId="Equation.3">
                  <p:embed/>
                </p:oleObj>
              </mc:Choice>
              <mc:Fallback>
                <p:oleObj name="Equation" r:id="rId10" imgW="1942920" imgH="507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3429000"/>
                        <a:ext cx="15605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42" y="2781072"/>
            <a:ext cx="1905470" cy="129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38625" y="4408740"/>
                <a:ext cx="320537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desorption yield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GB" dirty="0" smtClean="0"/>
                  <a:t> depends on: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nature of the ion;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Its energy;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Its angle of </a:t>
                </a:r>
                <a:r>
                  <a:rPr lang="en-US" dirty="0" err="1" smtClean="0"/>
                  <a:t>impingment</a:t>
                </a:r>
                <a:r>
                  <a:rPr lang="en-US" dirty="0" smtClean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Temperature of the substrate;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Dose (cleaning effect).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25" y="4408740"/>
                <a:ext cx="3205375" cy="2585323"/>
              </a:xfrm>
              <a:prstGeom prst="rect">
                <a:avLst/>
              </a:prstGeom>
              <a:blipFill rotWithShape="1">
                <a:blip r:embed="rId13"/>
                <a:stretch>
                  <a:fillRect l="-1521" t="-1179" r="-7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34299" y="4534521"/>
                <a:ext cx="3205375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Measurements on </a:t>
                </a:r>
                <a:r>
                  <a:rPr lang="en-US" b="1" dirty="0" smtClean="0"/>
                  <a:t>protons</a:t>
                </a:r>
                <a:r>
                  <a:rPr lang="en-US" dirty="0" smtClean="0"/>
                  <a:t> by W. Fischer (Brookhaven National Labs) show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 &lt; 1.  Safety factor of 10 has been considered for the simulations. </a:t>
                </a:r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99" y="4534521"/>
                <a:ext cx="3205375" cy="1477328"/>
              </a:xfrm>
              <a:prstGeom prst="rect">
                <a:avLst/>
              </a:prstGeom>
              <a:blipFill rotWithShape="1">
                <a:blip r:embed="rId14"/>
                <a:stretch>
                  <a:fillRect l="-1521" t="-2066" r="-1711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868144" y="1761105"/>
            <a:ext cx="3275856" cy="2676007"/>
            <a:chOff x="5797663" y="1833113"/>
            <a:chExt cx="3275856" cy="267600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 l="8349" r="10251"/>
            <a:stretch>
              <a:fillRect/>
            </a:stretch>
          </p:blipFill>
          <p:spPr bwMode="auto">
            <a:xfrm>
              <a:off x="5797663" y="2024299"/>
              <a:ext cx="3275856" cy="2484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742766" y="1833113"/>
              <a:ext cx="170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E. Mahner, PRST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9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Equivalent Electrical </a:t>
            </a:r>
            <a:r>
              <a:rPr lang="en-US" dirty="0"/>
              <a:t>Network – </a:t>
            </a:r>
            <a:r>
              <a:rPr lang="en-US" dirty="0" smtClean="0"/>
              <a:t>sector 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902729"/>
            <a:ext cx="7524328" cy="1814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6263680" cy="26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 sector 20 simulations: present situation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216880" cy="33707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3528" y="5157192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47971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1*10</a:t>
            </a:r>
            <a:r>
              <a:rPr lang="en-US" baseline="30000" dirty="0" smtClean="0"/>
              <a:t>-9 </a:t>
            </a:r>
            <a:r>
              <a:rPr lang="en-US" dirty="0" smtClean="0"/>
              <a:t>mbar</a:t>
            </a:r>
            <a:endParaRPr lang="en-GB" baseline="30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131840" y="2420888"/>
            <a:ext cx="0" cy="33123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31840" y="29876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days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7728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Study: intervention on Septum 16, January 2012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99792" y="59492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beam losses induced total pressure rise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228184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-25000" dirty="0" smtClean="0"/>
              <a:t>2</a:t>
            </a:r>
            <a:endParaRPr lang="en-GB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3453"/>
              </p:ext>
            </p:extLst>
          </p:nvPr>
        </p:nvGraphicFramePr>
        <p:xfrm>
          <a:off x="-108520" y="2349280"/>
          <a:ext cx="5153238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Graph" r:id="rId4" imgW="4160160" imgH="2907360" progId="Origin50.Graph">
                  <p:embed/>
                </p:oleObj>
              </mc:Choice>
              <mc:Fallback>
                <p:oleObj name="Graph" r:id="rId4" imgW="41601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8520" y="2349280"/>
                        <a:ext cx="5153238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82679"/>
              </p:ext>
            </p:extLst>
          </p:nvPr>
        </p:nvGraphicFramePr>
        <p:xfrm>
          <a:off x="4459321" y="2348880"/>
          <a:ext cx="5153239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Graph" r:id="rId6" imgW="4160160" imgH="2907360" progId="Origin50.Graph">
                  <p:embed/>
                </p:oleObj>
              </mc:Choice>
              <mc:Fallback>
                <p:oleObj name="Graph" r:id="rId6" imgW="41601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9321" y="2348880"/>
                        <a:ext cx="5153239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/>
          <p:cNvSpPr/>
          <p:nvPr/>
        </p:nvSpPr>
        <p:spPr>
          <a:xfrm>
            <a:off x="809328" y="2913475"/>
            <a:ext cx="576064" cy="2385556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05880" y="3129499"/>
            <a:ext cx="4464496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PS sector 20 simulations: </a:t>
            </a:r>
            <a:r>
              <a:rPr lang="en-US" sz="3200" dirty="0" smtClean="0"/>
              <a:t>INSTALLATION OF DUMMY 15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MTE meeting - 13th September 2012</a:t>
            </a:r>
            <a:endParaRPr lang="en-GB"/>
          </a:p>
        </p:txBody>
      </p:sp>
      <p:sp>
        <p:nvSpPr>
          <p:cNvPr id="8" name="Left Brace 7"/>
          <p:cNvSpPr/>
          <p:nvPr/>
        </p:nvSpPr>
        <p:spPr>
          <a:xfrm>
            <a:off x="5508104" y="2924944"/>
            <a:ext cx="576064" cy="2385556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23928" y="3140968"/>
            <a:ext cx="1872208" cy="43204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7784" y="58679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beam losses induced total pressure rise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71333"/>
              </p:ext>
            </p:extLst>
          </p:nvPr>
        </p:nvGraphicFramePr>
        <p:xfrm>
          <a:off x="-77183" y="2348880"/>
          <a:ext cx="5153239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Graph" r:id="rId3" imgW="4160160" imgH="2907360" progId="Origin50.Graph">
                  <p:embed/>
                </p:oleObj>
              </mc:Choice>
              <mc:Fallback>
                <p:oleObj name="Graph" r:id="rId3" imgW="41601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7183" y="2348880"/>
                        <a:ext cx="5153239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415275"/>
              </p:ext>
            </p:extLst>
          </p:nvPr>
        </p:nvGraphicFramePr>
        <p:xfrm>
          <a:off x="4499992" y="2348880"/>
          <a:ext cx="5153239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Graph" r:id="rId5" imgW="4160160" imgH="2907360" progId="Origin50.Graph">
                  <p:embed/>
                </p:oleObj>
              </mc:Choice>
              <mc:Fallback>
                <p:oleObj name="Graph" r:id="rId5" imgW="4160160" imgH="29073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2348880"/>
                        <a:ext cx="5153239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7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946</TotalTime>
  <Words>465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Mod</vt:lpstr>
      <vt:lpstr>Equation</vt:lpstr>
      <vt:lpstr>Graph</vt:lpstr>
      <vt:lpstr>Vacuum Analysis of PS Sector 20</vt:lpstr>
      <vt:lpstr>outline</vt:lpstr>
      <vt:lpstr>PS sector 20 vacuum layout</vt:lpstr>
      <vt:lpstr>Electrical Network – Vacuum Analogy: principles</vt:lpstr>
      <vt:lpstr>Electrical Network – Vacuum Analogy:dummy15 conductance calculation</vt:lpstr>
      <vt:lpstr>Electrical Network – Vacuum Analogy: outgassing data</vt:lpstr>
      <vt:lpstr>Equivalent Electrical Network – sector 20</vt:lpstr>
      <vt:lpstr>PS sector 20 simulations: present situation</vt:lpstr>
      <vt:lpstr>PS sector 20 simulations: INSTALLATION OF DUMMY 15</vt:lpstr>
      <vt:lpstr>DUMMY 15 INSTALLATION: ACTIONS AND 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Analysis of PS Sector 20</dc:title>
  <dc:creator>cpasquin</dc:creator>
  <cp:lastModifiedBy>cpasquin</cp:lastModifiedBy>
  <cp:revision>68</cp:revision>
  <dcterms:created xsi:type="dcterms:W3CDTF">2012-09-05T09:16:01Z</dcterms:created>
  <dcterms:modified xsi:type="dcterms:W3CDTF">2012-09-13T11:42:58Z</dcterms:modified>
</cp:coreProperties>
</file>